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wdp" ContentType="image/vnd.ms-photo"/>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sldIdLst>
    <p:sldId id="256" r:id="rId2"/>
    <p:sldId id="258" r:id="rId3"/>
    <p:sldId id="273" r:id="rId4"/>
    <p:sldId id="275" r:id="rId5"/>
    <p:sldId id="276" r:id="rId6"/>
    <p:sldId id="311" r:id="rId7"/>
    <p:sldId id="347" r:id="rId8"/>
    <p:sldId id="312" r:id="rId9"/>
    <p:sldId id="313" r:id="rId10"/>
    <p:sldId id="315" r:id="rId11"/>
    <p:sldId id="345" r:id="rId12"/>
    <p:sldId id="348" r:id="rId13"/>
    <p:sldId id="317" r:id="rId14"/>
    <p:sldId id="346" r:id="rId15"/>
    <p:sldId id="274" r:id="rId16"/>
    <p:sldId id="261" r:id="rId17"/>
    <p:sldId id="322" r:id="rId18"/>
    <p:sldId id="330" r:id="rId19"/>
    <p:sldId id="350" r:id="rId20"/>
    <p:sldId id="323" r:id="rId21"/>
    <p:sldId id="324" r:id="rId22"/>
    <p:sldId id="326" r:id="rId23"/>
    <p:sldId id="327" r:id="rId24"/>
    <p:sldId id="328" r:id="rId25"/>
    <p:sldId id="333" r:id="rId26"/>
    <p:sldId id="332" r:id="rId27"/>
    <p:sldId id="351" r:id="rId28"/>
    <p:sldId id="334" r:id="rId29"/>
    <p:sldId id="335" r:id="rId30"/>
    <p:sldId id="336" r:id="rId31"/>
    <p:sldId id="337" r:id="rId32"/>
    <p:sldId id="341" r:id="rId33"/>
    <p:sldId id="339" r:id="rId34"/>
    <p:sldId id="343" r:id="rId35"/>
    <p:sldId id="342" r:id="rId36"/>
    <p:sldId id="344" r:id="rId37"/>
    <p:sldId id="263" r:id="rId38"/>
    <p:sldId id="353" r:id="rId39"/>
    <p:sldId id="354" r:id="rId40"/>
    <p:sldId id="272" r:id="rId41"/>
    <p:sldId id="308" r:id="rId42"/>
    <p:sldId id="277" r:id="rId43"/>
    <p:sldId id="302" r:id="rId44"/>
    <p:sldId id="282" r:id="rId45"/>
    <p:sldId id="309" r:id="rId46"/>
    <p:sldId id="292" r:id="rId47"/>
    <p:sldId id="264" r:id="rId48"/>
    <p:sldId id="293" r:id="rId49"/>
    <p:sldId id="366" r:id="rId50"/>
    <p:sldId id="356" r:id="rId51"/>
    <p:sldId id="259" r:id="rId52"/>
    <p:sldId id="357" r:id="rId53"/>
    <p:sldId id="361" r:id="rId54"/>
    <p:sldId id="280" r:id="rId55"/>
    <p:sldId id="278" r:id="rId56"/>
    <p:sldId id="362" r:id="rId57"/>
    <p:sldId id="290" r:id="rId58"/>
    <p:sldId id="358" r:id="rId59"/>
    <p:sldId id="279" r:id="rId60"/>
    <p:sldId id="355" r:id="rId61"/>
    <p:sldId id="363" r:id="rId62"/>
    <p:sldId id="365" r:id="rId63"/>
    <p:sldId id="364" r:id="rId64"/>
    <p:sldId id="371" r:id="rId65"/>
    <p:sldId id="368" r:id="rId66"/>
    <p:sldId id="360" r:id="rId67"/>
    <p:sldId id="359" r:id="rId68"/>
    <p:sldId id="369" r:id="rId69"/>
    <p:sldId id="370" r:id="rId70"/>
    <p:sldId id="304" r:id="rId71"/>
    <p:sldId id="270" r:id="rId72"/>
    <p:sldId id="265" r:id="rId73"/>
    <p:sldId id="266" r:id="rId74"/>
    <p:sldId id="267" r:id="rId75"/>
    <p:sldId id="376"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p:scale>
          <a:sx n="90" d="100"/>
          <a:sy n="90" d="100"/>
        </p:scale>
        <p:origin x="-1016" y="-8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viewProps" Target="viewProps.xml"/><Relationship Id="rId81" Type="http://schemas.openxmlformats.org/officeDocument/2006/relationships/theme" Target="theme/theme1.xml"/><Relationship Id="rId82"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interSettings" Target="printerSettings/printerSettings1.bin"/><Relationship Id="rId79" Type="http://schemas.openxmlformats.org/officeDocument/2006/relationships/presProps" Target="pres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9B3C290-229C-AE40-A977-5F01B40FF406}" type="datetimeFigureOut">
              <a:rPr lang="en-US" smtClean="0"/>
              <a:t>11/20/14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9FEF8D-8EAA-E840-AA0A-5FADD02C3030}" type="slidenum">
              <a:rPr lang="en-US" smtClean="0"/>
              <a:t>‹#›</a:t>
            </a:fld>
            <a:endParaRPr lang="en-US"/>
          </a:p>
        </p:txBody>
      </p:sp>
    </p:spTree>
    <p:extLst>
      <p:ext uri="{BB962C8B-B14F-4D97-AF65-F5344CB8AC3E}">
        <p14:creationId xmlns:p14="http://schemas.microsoft.com/office/powerpoint/2010/main" val="267847360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Omaha, http://</a:t>
            </a:r>
            <a:r>
              <a:rPr lang="en-US" dirty="0" err="1" smtClean="0"/>
              <a:t>www.telcomhistory.org</a:t>
            </a:r>
            <a:r>
              <a:rPr lang="en-US" dirty="0" smtClean="0"/>
              <a:t>/images/main/11%20-%20omaha.jpg Before</a:t>
            </a:r>
            <a:r>
              <a:rPr lang="en-US" baseline="0" dirty="0" smtClean="0"/>
              <a:t> the 1940s and 50s, this was how you did it.</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a:t>
            </a:fld>
            <a:endParaRPr lang="en-US"/>
          </a:p>
        </p:txBody>
      </p:sp>
    </p:spTree>
    <p:extLst>
      <p:ext uri="{BB962C8B-B14F-4D97-AF65-F5344CB8AC3E}">
        <p14:creationId xmlns:p14="http://schemas.microsoft.com/office/powerpoint/2010/main" val="23297646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12</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13</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14</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Year:</a:t>
            </a:r>
            <a:r>
              <a:rPr lang="en-US" baseline="0" dirty="0" smtClean="0"/>
              <a:t> 1960</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15</a:t>
            </a:fld>
            <a:endParaRPr lang="en-US"/>
          </a:p>
        </p:txBody>
      </p:sp>
    </p:spTree>
    <p:extLst>
      <p:ext uri="{BB962C8B-B14F-4D97-AF65-F5344CB8AC3E}">
        <p14:creationId xmlns:p14="http://schemas.microsoft.com/office/powerpoint/2010/main" val="17815364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journal!! Phil </a:t>
            </a:r>
            <a:r>
              <a:rPr lang="en-US" dirty="0" err="1" smtClean="0"/>
              <a:t>Lapsley</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16</a:t>
            </a:fld>
            <a:endParaRPr lang="en-US"/>
          </a:p>
        </p:txBody>
      </p:sp>
    </p:spTree>
    <p:extLst>
      <p:ext uri="{BB962C8B-B14F-4D97-AF65-F5344CB8AC3E}">
        <p14:creationId xmlns:p14="http://schemas.microsoft.com/office/powerpoint/2010/main" val="4091287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17</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18</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19</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20</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21</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IEEE</a:t>
            </a:r>
            <a:r>
              <a:rPr lang="en-US" baseline="0" dirty="0" smtClean="0"/>
              <a:t> http://</a:t>
            </a:r>
            <a:r>
              <a:rPr lang="en-US" baseline="0" dirty="0" err="1" smtClean="0"/>
              <a:t>www.ieeeghn.org</a:t>
            </a:r>
            <a:r>
              <a:rPr lang="en-US" baseline="0" dirty="0" smtClean="0"/>
              <a:t>/wiki/</a:t>
            </a:r>
            <a:r>
              <a:rPr lang="en-US" baseline="0" dirty="0" err="1" smtClean="0"/>
              <a:t>index.php</a:t>
            </a:r>
            <a:r>
              <a:rPr lang="en-US" baseline="0" dirty="0" smtClean="0"/>
              <a:t>/File:-4A_Toll_Crossbar_1955.jpg</a:t>
            </a:r>
          </a:p>
          <a:p>
            <a:r>
              <a:rPr lang="en-US" baseline="0" dirty="0" smtClean="0"/>
              <a:t>1955 4A crossbar</a:t>
            </a:r>
          </a:p>
          <a:p>
            <a:r>
              <a:rPr lang="en-US" baseline="0" dirty="0" smtClean="0"/>
              <a:t>LDD machines were designed w/o benefit of transistor, which was invented in 1947 (at Bell Labs).</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4</a:t>
            </a:fld>
            <a:endParaRPr lang="en-US"/>
          </a:p>
        </p:txBody>
      </p:sp>
    </p:spTree>
    <p:extLst>
      <p:ext uri="{BB962C8B-B14F-4D97-AF65-F5344CB8AC3E}">
        <p14:creationId xmlns:p14="http://schemas.microsoft.com/office/powerpoint/2010/main" val="25703210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22</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23</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24</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25</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26</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27</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28</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29</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30</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31</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Started installing in 1940s. Almost 200 of these installed by 1976. worked</a:t>
            </a:r>
            <a:r>
              <a:rPr lang="en-US" baseline="0" dirty="0" smtClean="0"/>
              <a:t> by punch card – first six digits selected punch card, card determined routing</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5</a:t>
            </a:fld>
            <a:endParaRPr lang="en-US"/>
          </a:p>
        </p:txBody>
      </p:sp>
    </p:spTree>
    <p:extLst>
      <p:ext uri="{BB962C8B-B14F-4D97-AF65-F5344CB8AC3E}">
        <p14:creationId xmlns:p14="http://schemas.microsoft.com/office/powerpoint/2010/main" val="34696698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32</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33</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34</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35</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36</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few weeks later went home and soldered together single</a:t>
            </a:r>
            <a:r>
              <a:rPr lang="en-US" baseline="0" dirty="0" smtClean="0"/>
              <a:t> transistor oscillator and rotary dial. Red button seizes trunk line, dial sends pulses.</a:t>
            </a:r>
            <a:endParaRPr lang="en-US" dirty="0" smtClean="0"/>
          </a:p>
          <a:p>
            <a:endParaRPr lang="en-US" dirty="0" smtClean="0"/>
          </a:p>
          <a:p>
            <a:r>
              <a:rPr lang="en-US" dirty="0" smtClean="0"/>
              <a:t>Barclay’s Blue Box. IEEE Spectrum. http://</a:t>
            </a:r>
            <a:r>
              <a:rPr lang="en-US" dirty="0" err="1" smtClean="0"/>
              <a:t>spectrum.ieee.org</a:t>
            </a:r>
            <a:r>
              <a:rPr lang="en-US" dirty="0" smtClean="0"/>
              <a:t>/</a:t>
            </a:r>
            <a:r>
              <a:rPr lang="en-US" dirty="0" err="1" smtClean="0"/>
              <a:t>img</a:t>
            </a:r>
            <a:r>
              <a:rPr lang="en-US" dirty="0" smtClean="0"/>
              <a:t>/phone01_620px-1358880875676.jpg</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37</a:t>
            </a:fld>
            <a:endParaRPr lang="en-US"/>
          </a:p>
        </p:txBody>
      </p:sp>
    </p:spTree>
    <p:extLst>
      <p:ext uri="{BB962C8B-B14F-4D97-AF65-F5344CB8AC3E}">
        <p14:creationId xmlns:p14="http://schemas.microsoft.com/office/powerpoint/2010/main" val="23754518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Started exploring phone network. Friends photography studio</a:t>
            </a:r>
            <a:r>
              <a:rPr lang="en-US" baseline="0" dirty="0" smtClean="0"/>
              <a:t> a couple blocks from his summer job.</a:t>
            </a:r>
            <a:endParaRPr lang="en-US" dirty="0" smtClean="0"/>
          </a:p>
          <a:p>
            <a:endParaRPr lang="en-US" dirty="0" smtClean="0"/>
          </a:p>
          <a:p>
            <a:r>
              <a:rPr lang="en-US" dirty="0" smtClean="0"/>
              <a:t>http://</a:t>
            </a:r>
            <a:r>
              <a:rPr lang="en-US" dirty="0" err="1" smtClean="0"/>
              <a:t>www.the-athenaeum.org</a:t>
            </a:r>
            <a:r>
              <a:rPr lang="en-US" dirty="0" smtClean="0"/>
              <a:t>/art/</a:t>
            </a:r>
            <a:r>
              <a:rPr lang="en-US" dirty="0" err="1" smtClean="0"/>
              <a:t>display_image.php?id</a:t>
            </a:r>
            <a:r>
              <a:rPr lang="en-US" dirty="0" smtClean="0"/>
              <a:t>=56692</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38</a:t>
            </a:fld>
            <a:endParaRPr lang="en-US"/>
          </a:p>
        </p:txBody>
      </p:sp>
    </p:spTree>
    <p:extLst>
      <p:ext uri="{BB962C8B-B14F-4D97-AF65-F5344CB8AC3E}">
        <p14:creationId xmlns:p14="http://schemas.microsoft.com/office/powerpoint/2010/main" val="3713062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Sheriff, FBI, Bell Labs engineer</a:t>
            </a:r>
            <a:endParaRPr lang="en-US" dirty="0" smtClean="0"/>
          </a:p>
          <a:p>
            <a:endParaRPr lang="en-US" dirty="0" smtClean="0"/>
          </a:p>
          <a:p>
            <a:r>
              <a:rPr lang="en-US" dirty="0" smtClean="0"/>
              <a:t>Non-working directory assistance number printed out trouble cards. Went from getting 20 calls a month to 200</a:t>
            </a:r>
            <a:r>
              <a:rPr lang="en-US" baseline="0" dirty="0" smtClean="0"/>
              <a:t> calls a month after April 1961. Thought it might be a bookie. Tracked back to photography studio, where guy made lots of calls about horses. Arrested them both.</a:t>
            </a:r>
          </a:p>
          <a:p>
            <a:endParaRPr lang="en-US" baseline="0" dirty="0" smtClean="0"/>
          </a:p>
          <a:p>
            <a:r>
              <a:rPr lang="en-US" baseline="0" dirty="0" smtClean="0"/>
              <a:t>Bell Labs guy confirmed that most of the numbers Ralph dialed were test, recordings, internal numbers – very few to real people. Also confirmed that they published that article.</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39</a:t>
            </a:fld>
            <a:endParaRPr lang="en-US"/>
          </a:p>
        </p:txBody>
      </p:sp>
    </p:spTree>
    <p:extLst>
      <p:ext uri="{BB962C8B-B14F-4D97-AF65-F5344CB8AC3E}">
        <p14:creationId xmlns:p14="http://schemas.microsoft.com/office/powerpoint/2010/main" val="23332113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40</a:t>
            </a:fld>
            <a:endParaRPr lang="en-US"/>
          </a:p>
        </p:txBody>
      </p:sp>
    </p:spTree>
    <p:extLst>
      <p:ext uri="{BB962C8B-B14F-4D97-AF65-F5344CB8AC3E}">
        <p14:creationId xmlns:p14="http://schemas.microsoft.com/office/powerpoint/2010/main" val="10144410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Discovered</a:t>
            </a:r>
            <a:r>
              <a:rPr lang="en-US" baseline="0" dirty="0" smtClean="0"/>
              <a:t> blue box, black box. Had MIT student build them. </a:t>
            </a:r>
          </a:p>
          <a:p>
            <a:r>
              <a:rPr lang="en-US" baseline="0" dirty="0" smtClean="0"/>
              <a:t>Could tie up all the tie lines between </a:t>
            </a:r>
            <a:r>
              <a:rPr lang="en-US" baseline="0" dirty="0" err="1" smtClean="0"/>
              <a:t>harvard</a:t>
            </a:r>
            <a:r>
              <a:rPr lang="en-US" baseline="0" dirty="0" smtClean="0"/>
              <a:t> and MIT. MIT &gt; Lincoln labs &gt; MITRE &gt; IBM Kingston &gt; Stewart AFB. </a:t>
            </a:r>
            <a:r>
              <a:rPr lang="en-US" baseline="0" dirty="0" err="1" smtClean="0"/>
              <a:t>Hanscom</a:t>
            </a:r>
            <a:r>
              <a:rPr lang="en-US" baseline="0" dirty="0" smtClean="0"/>
              <a:t> AFB, NIKE control, control site for new </a:t>
            </a:r>
            <a:r>
              <a:rPr lang="en-US" baseline="0" dirty="0" err="1" smtClean="0"/>
              <a:t>england</a:t>
            </a:r>
            <a:r>
              <a:rPr lang="en-US" baseline="0" dirty="0" smtClean="0"/>
              <a:t> </a:t>
            </a:r>
            <a:r>
              <a:rPr lang="en-US" baseline="0" dirty="0" err="1" smtClean="0"/>
              <a:t>misile</a:t>
            </a:r>
            <a:r>
              <a:rPr lang="en-US" baseline="0" dirty="0" smtClean="0"/>
              <a:t> defense system</a:t>
            </a:r>
          </a:p>
          <a:p>
            <a:r>
              <a:rPr lang="en-US" baseline="0" dirty="0" smtClean="0"/>
              <a:t>Mapped out network. </a:t>
            </a:r>
            <a:endParaRPr lang="en-US" dirty="0" smtClean="0"/>
          </a:p>
          <a:p>
            <a:endParaRPr lang="en-US" dirty="0" smtClean="0"/>
          </a:p>
          <a:p>
            <a:r>
              <a:rPr lang="en-US" dirty="0" smtClean="0"/>
              <a:t>Called president of </a:t>
            </a:r>
            <a:r>
              <a:rPr lang="en-US" dirty="0" err="1" smtClean="0"/>
              <a:t>mexico</a:t>
            </a:r>
            <a:r>
              <a:rPr lang="en-US" dirty="0" smtClean="0"/>
              <a:t> at</a:t>
            </a:r>
            <a:r>
              <a:rPr lang="en-US" baseline="0" dirty="0" smtClean="0"/>
              <a:t> 2 am, were told he was in bed.</a:t>
            </a:r>
          </a:p>
          <a:p>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43</a:t>
            </a:fld>
            <a:endParaRPr lang="en-US"/>
          </a:p>
        </p:txBody>
      </p:sp>
    </p:spTree>
    <p:extLst>
      <p:ext uri="{BB962C8B-B14F-4D97-AF65-F5344CB8AC3E}">
        <p14:creationId xmlns:p14="http://schemas.microsoft.com/office/powerpoint/2010/main" val="2011006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Got caught because they</a:t>
            </a:r>
            <a:r>
              <a:rPr lang="en-US" baseline="0" dirty="0" smtClean="0"/>
              <a:t> lent the notebook they were using to record everything to a guy who worked for the telephone company.</a:t>
            </a:r>
            <a:endParaRPr lang="en-US" dirty="0" smtClean="0"/>
          </a:p>
          <a:p>
            <a:r>
              <a:rPr lang="en-US" dirty="0" smtClean="0"/>
              <a:t>FBI interviewed them, convinced they weren’t soviet</a:t>
            </a:r>
            <a:r>
              <a:rPr lang="en-US" baseline="0" dirty="0" smtClean="0"/>
              <a:t> spies.</a:t>
            </a:r>
          </a:p>
          <a:p>
            <a:r>
              <a:rPr lang="en-US" baseline="0" dirty="0" smtClean="0"/>
              <a:t>AT&amp;T didn’t want to prosecute, made them write 40 page essay and destroy the boxes.</a:t>
            </a:r>
          </a:p>
          <a:p>
            <a:r>
              <a:rPr lang="en-US" baseline="0" dirty="0" smtClean="0"/>
              <a:t>Had to take a year off of Harvard.</a:t>
            </a:r>
            <a:endParaRPr lang="en-US" dirty="0" smtClean="0"/>
          </a:p>
          <a:p>
            <a:r>
              <a:rPr lang="en-US" dirty="0" smtClean="0"/>
              <a:t>First known usage of word</a:t>
            </a:r>
            <a:r>
              <a:rPr lang="en-US" baseline="0" dirty="0" smtClean="0"/>
              <a:t> “Hacker” in the negative sense</a:t>
            </a:r>
          </a:p>
          <a:p>
            <a:endParaRPr lang="en-US" baseline="0" dirty="0" smtClean="0"/>
          </a:p>
          <a:p>
            <a:r>
              <a:rPr lang="en-US" dirty="0" smtClean="0"/>
              <a:t>http://</a:t>
            </a:r>
            <a:r>
              <a:rPr lang="en-US" dirty="0" err="1" smtClean="0"/>
              <a:t>duartes.org</a:t>
            </a:r>
            <a:r>
              <a:rPr lang="en-US" dirty="0" smtClean="0"/>
              <a:t>/</a:t>
            </a:r>
            <a:r>
              <a:rPr lang="en-US" dirty="0" err="1" smtClean="0"/>
              <a:t>gustavo</a:t>
            </a:r>
            <a:r>
              <a:rPr lang="en-US" dirty="0" smtClean="0"/>
              <a:t>/blog/post/first-recorded-usage-of-hacker/</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44</a:t>
            </a:fld>
            <a:endParaRPr lang="en-US"/>
          </a:p>
        </p:txBody>
      </p:sp>
    </p:spTree>
    <p:extLst>
      <p:ext uri="{BB962C8B-B14F-4D97-AF65-F5344CB8AC3E}">
        <p14:creationId xmlns:p14="http://schemas.microsoft.com/office/powerpoint/2010/main" val="20877941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Ed </a:t>
            </a:r>
            <a:r>
              <a:rPr lang="en-US" dirty="0" err="1" smtClean="0"/>
              <a:t>Turnley</a:t>
            </a:r>
            <a:r>
              <a:rPr lang="en-US" dirty="0" smtClean="0"/>
              <a:t>. Collection of 1970’s blue boxes</a:t>
            </a:r>
          </a:p>
          <a:p>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46</a:t>
            </a:fld>
            <a:endParaRPr lang="en-US"/>
          </a:p>
        </p:txBody>
      </p:sp>
    </p:spTree>
    <p:extLst>
      <p:ext uri="{BB962C8B-B14F-4D97-AF65-F5344CB8AC3E}">
        <p14:creationId xmlns:p14="http://schemas.microsoft.com/office/powerpoint/2010/main" val="18298123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Six units – 2 in LA, Miami,</a:t>
            </a:r>
            <a:r>
              <a:rPr lang="en-US" baseline="0" dirty="0" smtClean="0"/>
              <a:t> 2 in NY the one moved to Newark, one in Detroit then moved to St. Louis</a:t>
            </a:r>
            <a:endParaRPr lang="en-US" dirty="0" smtClean="0"/>
          </a:p>
          <a:p>
            <a:r>
              <a:rPr lang="en-US" dirty="0" smtClean="0"/>
              <a:t>Ended 1970</a:t>
            </a:r>
          </a:p>
          <a:p>
            <a:r>
              <a:rPr lang="en-US" dirty="0" smtClean="0"/>
              <a:t>25,000 cases of known illegality</a:t>
            </a:r>
          </a:p>
          <a:p>
            <a:r>
              <a:rPr lang="en-US" dirty="0" smtClean="0"/>
              <a:t>Estimated 350,000 nationwide</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49</a:t>
            </a:fld>
            <a:endParaRPr lang="en-US"/>
          </a:p>
        </p:txBody>
      </p:sp>
    </p:spTree>
    <p:extLst>
      <p:ext uri="{BB962C8B-B14F-4D97-AF65-F5344CB8AC3E}">
        <p14:creationId xmlns:p14="http://schemas.microsoft.com/office/powerpoint/2010/main" val="41436105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 million records came to this site,</a:t>
            </a:r>
            <a:r>
              <a:rPr lang="en-US" baseline="0" dirty="0" smtClean="0"/>
              <a:t> Telephone Crime Lab.</a:t>
            </a:r>
            <a:r>
              <a:rPr lang="en-US" dirty="0" smtClean="0"/>
              <a:t> Used sparingly for parallel construction.</a:t>
            </a:r>
            <a:r>
              <a:rPr lang="en-US" baseline="0" dirty="0" smtClean="0"/>
              <a:t> Used to prosecute bookies, who worked for the mob.</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50</a:t>
            </a:fld>
            <a:endParaRPr lang="en-US"/>
          </a:p>
        </p:txBody>
      </p:sp>
    </p:spTree>
    <p:extLst>
      <p:ext uri="{BB962C8B-B14F-4D97-AF65-F5344CB8AC3E}">
        <p14:creationId xmlns:p14="http://schemas.microsoft.com/office/powerpoint/2010/main" val="1814040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Investigations</a:t>
            </a:r>
            <a:r>
              <a:rPr lang="en-US" sz="1200" baseline="0" dirty="0" smtClean="0"/>
              <a:t> into corporate/executive-level corruption brought the wrath of god down on AT&amp;T.</a:t>
            </a:r>
          </a:p>
          <a:p>
            <a:endParaRPr lang="en-US" sz="1200" baseline="0" dirty="0" smtClean="0"/>
          </a:p>
          <a:p>
            <a:r>
              <a:rPr lang="en-US" sz="1200" baseline="0" dirty="0" err="1" smtClean="0"/>
              <a:t>DoJ</a:t>
            </a:r>
            <a:r>
              <a:rPr lang="en-US" sz="1200" baseline="0" dirty="0" smtClean="0"/>
              <a:t>, SEC</a:t>
            </a:r>
            <a:endParaRPr lang="en-US" sz="1200" dirty="0" smtClean="0"/>
          </a:p>
          <a:p>
            <a:endParaRPr lang="en-US" sz="1200" dirty="0" smtClean="0"/>
          </a:p>
          <a:p>
            <a:r>
              <a:rPr lang="en-US" sz="1200" dirty="0" smtClean="0"/>
              <a:t>February 2, 1975</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http://</a:t>
            </a:r>
            <a:r>
              <a:rPr lang="en-US" dirty="0" err="1" smtClean="0"/>
              <a:t>blog.historyofphonephreaking.org</a:t>
            </a:r>
            <a:r>
              <a:rPr lang="en-US" dirty="0" smtClean="0"/>
              <a:t>/2013/06/</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err="1" smtClean="0"/>
              <a:t>Greenstar</a:t>
            </a:r>
            <a:r>
              <a:rPr lang="en-US" dirty="0" smtClean="0"/>
              <a:t>, the AT&amp;T toll fraud surveillance system that randomly monitored some 33 million American phone calls -- and recorded 1.5 million of them -- between 1964 and 1970.</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single </a:t>
            </a:r>
            <a:r>
              <a:rPr lang="en-US" dirty="0" err="1" smtClean="0"/>
              <a:t>Greenstar</a:t>
            </a:r>
            <a:r>
              <a:rPr lang="en-US" dirty="0" smtClean="0"/>
              <a:t> unit would be connected to a hundred outgoing long-distance trunk lines and could simultaneously monitor five of them for fraud. [...] At its core, </a:t>
            </a:r>
            <a:r>
              <a:rPr lang="en-US" dirty="0" err="1" smtClean="0"/>
              <a:t>Greenstar</a:t>
            </a:r>
            <a:r>
              <a:rPr lang="en-US" dirty="0" smtClean="0"/>
              <a:t> looked for the presence of 2,600 Hz on a trunk line when it shouldn't be there. [...]  When </a:t>
            </a:r>
            <a:r>
              <a:rPr lang="en-US" dirty="0" err="1" smtClean="0"/>
              <a:t>Greenstar</a:t>
            </a:r>
            <a:r>
              <a:rPr lang="en-US" dirty="0" smtClean="0"/>
              <a:t> detected something unusual, it took an audacious next step: it recorded the telephone call.  With no warrant and with no warning to the people on the line, suspicious calls were silently preserved on spinning </a:t>
            </a:r>
            <a:r>
              <a:rPr lang="en-US" dirty="0" err="1" smtClean="0"/>
              <a:t>multitrack</a:t>
            </a:r>
            <a:r>
              <a:rPr lang="en-US" dirty="0" smtClean="0"/>
              <a:t> real-to-reel magnetic tapes." (p. 93)</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51</a:t>
            </a:fld>
            <a:endParaRPr lang="en-US"/>
          </a:p>
        </p:txBody>
      </p:sp>
    </p:spTree>
    <p:extLst>
      <p:ext uri="{BB962C8B-B14F-4D97-AF65-F5344CB8AC3E}">
        <p14:creationId xmlns:p14="http://schemas.microsoft.com/office/powerpoint/2010/main" val="333925070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Caming</a:t>
            </a:r>
            <a:r>
              <a:rPr lang="en-US" dirty="0" smtClean="0"/>
              <a:t>, who had known about it for 10 years, spoke non-stop during three-hour hearing. </a:t>
            </a:r>
            <a:r>
              <a:rPr lang="en-US" dirty="0" err="1" smtClean="0"/>
              <a:t>Caming</a:t>
            </a:r>
            <a:r>
              <a:rPr lang="en-US" dirty="0" smtClean="0"/>
              <a:t> explained AT&amp;T's motivations for launching the surveillance system, how it operated, and, most important, why it was legal -- indeed, not just legal, but in fact the only option AT&amp;T had to combat blue box and black box fraud at the time. AT&amp;T managed to weather the </a:t>
            </a:r>
            <a:r>
              <a:rPr lang="en-US" dirty="0" err="1" smtClean="0"/>
              <a:t>Greenstar</a:t>
            </a:r>
            <a:r>
              <a:rPr lang="en-US" dirty="0" smtClean="0"/>
              <a:t> storm without much damage. Despite some alarming headlines there was little fallout and no criminal investigation. The </a:t>
            </a:r>
            <a:r>
              <a:rPr lang="en-US" dirty="0" err="1" smtClean="0"/>
              <a:t>Greenstar</a:t>
            </a:r>
            <a:r>
              <a:rPr lang="en-US" dirty="0" smtClean="0"/>
              <a:t> matter quickly faded away.</a:t>
            </a:r>
          </a:p>
          <a:p>
            <a:endParaRPr lang="en-US" dirty="0" smtClean="0"/>
          </a:p>
          <a:p>
            <a:r>
              <a:rPr lang="en-US" dirty="0" smtClean="0"/>
              <a:t>Before 1968, the federal wiretapping law was Section 605 of Title 18 of the United States Code did not make wiretapping ("interception") itself illegal. Rather, to commit a crime under Section 605 you had to both intercept a communication and then disclose the contents of the communication to someone else. Clearly when </a:t>
            </a:r>
            <a:r>
              <a:rPr lang="en-US" dirty="0" err="1" smtClean="0"/>
              <a:t>Greenstar</a:t>
            </a:r>
            <a:r>
              <a:rPr lang="en-US" dirty="0" smtClean="0"/>
              <a:t> recorded a call and a human listened to it, there was an interception, but because the trained operator listening to the tapes never discussed the contents of the communication (just the signaling of the call itself), there was no disclosure, and thus, AT&amp;T asserted, no crime. In 1968 the Omnibus Crime Control and Safe Streets Act became the new law that governed wiretapping -- but that law had specific carve outs for random monitoring and interception of communications by telephone company personnel attempting to protect the assets of the telephone company.</a:t>
            </a:r>
          </a:p>
          <a:p>
            <a:endParaRPr lang="en-US" dirty="0" smtClean="0"/>
          </a:p>
          <a:p>
            <a:r>
              <a:rPr lang="en-US" dirty="0" smtClean="0"/>
              <a:t>Went away.</a:t>
            </a:r>
          </a:p>
        </p:txBody>
      </p:sp>
      <p:sp>
        <p:nvSpPr>
          <p:cNvPr id="4" name="Slide Number Placeholder 3"/>
          <p:cNvSpPr>
            <a:spLocks noGrp="1"/>
          </p:cNvSpPr>
          <p:nvPr>
            <p:ph type="sldNum" sz="quarter" idx="10"/>
          </p:nvPr>
        </p:nvSpPr>
        <p:spPr/>
        <p:txBody>
          <a:bodyPr/>
          <a:lstStyle/>
          <a:p>
            <a:fld id="{139FEF8D-8EAA-E840-AA0A-5FADD02C3030}" type="slidenum">
              <a:rPr lang="en-US" smtClean="0"/>
              <a:t>52</a:t>
            </a:fld>
            <a:endParaRPr lang="en-US"/>
          </a:p>
        </p:txBody>
      </p:sp>
    </p:spTree>
    <p:extLst>
      <p:ext uri="{BB962C8B-B14F-4D97-AF65-F5344CB8AC3E}">
        <p14:creationId xmlns:p14="http://schemas.microsoft.com/office/powerpoint/2010/main" val="7652295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Engressia</a:t>
            </a:r>
            <a:r>
              <a:rPr lang="en-US" dirty="0" smtClean="0"/>
              <a:t> started when 8. Came from poor,</a:t>
            </a:r>
            <a:r>
              <a:rPr lang="en-US" baseline="0" dirty="0" smtClean="0"/>
              <a:t> rough home, and loved the telephone in a special way.</a:t>
            </a:r>
          </a:p>
          <a:p>
            <a:r>
              <a:rPr lang="en-US" baseline="0" dirty="0" smtClean="0"/>
              <a:t>Became the whistler after a bet he made in college at U of south </a:t>
            </a:r>
            <a:r>
              <a:rPr lang="en-US" baseline="0" dirty="0" err="1" smtClean="0"/>
              <a:t>florida</a:t>
            </a:r>
            <a:r>
              <a:rPr lang="en-US" baseline="0" dirty="0" smtClean="0"/>
              <a:t>.</a:t>
            </a:r>
          </a:p>
          <a:p>
            <a:r>
              <a:rPr lang="en-US" baseline="0" dirty="0" smtClean="0"/>
              <a:t>Caught: making a call for someone, whistled wrong and got a suspicious operator who recorded the call. Heard all about whiz kid who whistled free calls.</a:t>
            </a:r>
          </a:p>
          <a:p>
            <a:r>
              <a:rPr lang="en-US" baseline="0" dirty="0" smtClean="0"/>
              <a:t>Company didn’t press charges, but was suspended from school temporarily.</a:t>
            </a:r>
          </a:p>
          <a:p>
            <a:r>
              <a:rPr lang="en-US" baseline="0" dirty="0" smtClean="0"/>
              <a:t>Became famous.</a:t>
            </a:r>
          </a:p>
          <a:p>
            <a:r>
              <a:rPr lang="en-US" baseline="0" dirty="0" smtClean="0"/>
              <a:t>Didn’t enjoy school, left a year early. Had trouble getting a job. Desperate, called US Embassy in Moscow, NORAD on a priority circuit.</a:t>
            </a:r>
          </a:p>
          <a:p>
            <a:r>
              <a:rPr lang="en-US" baseline="0" dirty="0" smtClean="0"/>
              <a:t>Hauled in for a trial. Played a tape of him speaking to an operator. “Wait, he gave his own number, you know who he called, and you know how long he talked – why didn’t you just bill him??” Reduced to two charges of malicious mischief. $10 fine, sixty days in jail – suspended. Got four job offers that week.</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54</a:t>
            </a:fld>
            <a:endParaRPr lang="en-US"/>
          </a:p>
        </p:txBody>
      </p:sp>
    </p:spTree>
    <p:extLst>
      <p:ext uri="{BB962C8B-B14F-4D97-AF65-F5344CB8AC3E}">
        <p14:creationId xmlns:p14="http://schemas.microsoft.com/office/powerpoint/2010/main" val="31024819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si.wsj.net</a:t>
            </a:r>
            <a:r>
              <a:rPr lang="en-US" dirty="0" smtClean="0"/>
              <a:t>/public/resources/images/RV-AJ520_BKRV_P_G_20130201022723.jpg</a:t>
            </a:r>
          </a:p>
          <a:p>
            <a:endParaRPr lang="en-US" dirty="0" smtClean="0"/>
          </a:p>
          <a:p>
            <a:r>
              <a:rPr lang="en-US" dirty="0" smtClean="0"/>
              <a:t>Radio engineer</a:t>
            </a:r>
            <a:r>
              <a:rPr lang="en-US" baseline="0" dirty="0" smtClean="0"/>
              <a:t> in the Air Force. Running a pirate radio station, ran into Denny </a:t>
            </a:r>
            <a:r>
              <a:rPr lang="en-US" baseline="0" dirty="0" err="1" smtClean="0"/>
              <a:t>Teresi</a:t>
            </a:r>
            <a:r>
              <a:rPr lang="en-US" baseline="0" dirty="0" smtClean="0"/>
              <a:t>, another blind phreak, who also ran a pirate station and they became friendly. </a:t>
            </a:r>
            <a:r>
              <a:rPr lang="en-US" baseline="0" dirty="0" err="1" smtClean="0"/>
              <a:t>Teresi</a:t>
            </a:r>
            <a:r>
              <a:rPr lang="en-US" baseline="0" dirty="0" smtClean="0"/>
              <a:t> taught him about whistling, asked him if he could build them a blue box.</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55</a:t>
            </a:fld>
            <a:endParaRPr lang="en-US"/>
          </a:p>
        </p:txBody>
      </p:sp>
    </p:spTree>
    <p:extLst>
      <p:ext uri="{BB962C8B-B14F-4D97-AF65-F5344CB8AC3E}">
        <p14:creationId xmlns:p14="http://schemas.microsoft.com/office/powerpoint/2010/main" val="1302813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2111 Vancouver line, many used to dial out of. Became</a:t>
            </a:r>
            <a:r>
              <a:rPr lang="en-US" baseline="0" dirty="0" smtClean="0"/>
              <a:t> non-working, but was configured in such a way that if multiple people dialed in – conference call!</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56</a:t>
            </a:fld>
            <a:endParaRPr lang="en-US"/>
          </a:p>
        </p:txBody>
      </p:sp>
    </p:spTree>
    <p:extLst>
      <p:ext uri="{BB962C8B-B14F-4D97-AF65-F5344CB8AC3E}">
        <p14:creationId xmlns:p14="http://schemas.microsoft.com/office/powerpoint/2010/main" val="203725037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Gilbertson caught</a:t>
            </a:r>
            <a:r>
              <a:rPr lang="en-US" baseline="0" dirty="0" smtClean="0"/>
              <a:t> selling blue boxes out in SF. </a:t>
            </a:r>
            <a:r>
              <a:rPr lang="en-US" baseline="0" dirty="0" err="1" smtClean="0"/>
              <a:t>PPoA</a:t>
            </a:r>
            <a:r>
              <a:rPr lang="en-US" baseline="0" dirty="0" smtClean="0"/>
              <a:t> reached out.</a:t>
            </a:r>
          </a:p>
          <a:p>
            <a:endParaRPr lang="en-US" baseline="0" dirty="0" smtClean="0"/>
          </a:p>
          <a:p>
            <a:r>
              <a:rPr lang="en-US" baseline="0" dirty="0" smtClean="0"/>
              <a:t>Gilbertson was pissed about being caught when it was the phone company that had made the mistake.</a:t>
            </a:r>
          </a:p>
          <a:p>
            <a:r>
              <a:rPr lang="en-US" baseline="0" dirty="0" smtClean="0"/>
              <a:t>Had his lawyer call up Esquire.</a:t>
            </a:r>
            <a:endParaRPr lang="en-US" dirty="0" smtClean="0"/>
          </a:p>
          <a:p>
            <a:endParaRPr lang="en-US" dirty="0" smtClean="0"/>
          </a:p>
          <a:p>
            <a:r>
              <a:rPr lang="en-US" dirty="0" smtClean="0"/>
              <a:t>http://</a:t>
            </a:r>
            <a:r>
              <a:rPr lang="en-US" dirty="0" err="1" smtClean="0"/>
              <a:t>jakubfoglar.com</a:t>
            </a:r>
            <a:r>
              <a:rPr lang="en-US" dirty="0" smtClean="0"/>
              <a:t>/</a:t>
            </a:r>
            <a:r>
              <a:rPr lang="en-US" dirty="0" err="1" smtClean="0"/>
              <a:t>wp</a:t>
            </a:r>
            <a:r>
              <a:rPr lang="en-US" dirty="0" smtClean="0"/>
              <a:t>-content/uploads/2014/09/</a:t>
            </a:r>
            <a:r>
              <a:rPr lang="en-US" dirty="0" err="1" smtClean="0"/>
              <a:t>jf</a:t>
            </a:r>
            <a:r>
              <a:rPr lang="en-US" dirty="0" smtClean="0"/>
              <a:t>-secrets-</a:t>
            </a:r>
            <a:r>
              <a:rPr lang="en-US" dirty="0" err="1" smtClean="0"/>
              <a:t>box.jpg</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58</a:t>
            </a:fld>
            <a:endParaRPr lang="en-US"/>
          </a:p>
        </p:txBody>
      </p:sp>
    </p:spTree>
    <p:extLst>
      <p:ext uri="{BB962C8B-B14F-4D97-AF65-F5344CB8AC3E}">
        <p14:creationId xmlns:p14="http://schemas.microsoft.com/office/powerpoint/2010/main" val="4241760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7</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paulgraham.com</a:t>
            </a:r>
            <a:r>
              <a:rPr lang="en-US" dirty="0" smtClean="0"/>
              <a:t>/</a:t>
            </a:r>
            <a:r>
              <a:rPr lang="en-US" dirty="0" err="1" smtClean="0"/>
              <a:t>bluebox.html</a:t>
            </a:r>
            <a:endParaRPr lang="en-US" dirty="0" smtClean="0"/>
          </a:p>
          <a:p>
            <a:r>
              <a:rPr lang="en-US" dirty="0" smtClean="0"/>
              <a:t>Credit: Margaret Wozniak in 1975</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60</a:t>
            </a:fld>
            <a:endParaRPr lang="en-US"/>
          </a:p>
        </p:txBody>
      </p:sp>
    </p:spTree>
    <p:extLst>
      <p:ext uri="{BB962C8B-B14F-4D97-AF65-F5344CB8AC3E}">
        <p14:creationId xmlns:p14="http://schemas.microsoft.com/office/powerpoint/2010/main" val="11399818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www.maximumpc.com</a:t>
            </a:r>
            <a:r>
              <a:rPr lang="en-US" dirty="0" smtClean="0"/>
              <a:t>/files/u112496/two_steves_and_apple_1.jpg</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61</a:t>
            </a:fld>
            <a:endParaRPr lang="en-US"/>
          </a:p>
        </p:txBody>
      </p:sp>
    </p:spTree>
    <p:extLst>
      <p:ext uri="{BB962C8B-B14F-4D97-AF65-F5344CB8AC3E}">
        <p14:creationId xmlns:p14="http://schemas.microsoft.com/office/powerpoint/2010/main" val="20072401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www.maximumpc.com</a:t>
            </a:r>
            <a:r>
              <a:rPr lang="en-US" dirty="0" smtClean="0"/>
              <a:t>/files/u112496/two_steves_and_apple_1.jpg</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62</a:t>
            </a:fld>
            <a:endParaRPr lang="en-US"/>
          </a:p>
        </p:txBody>
      </p:sp>
    </p:spTree>
    <p:extLst>
      <p:ext uri="{BB962C8B-B14F-4D97-AF65-F5344CB8AC3E}">
        <p14:creationId xmlns:p14="http://schemas.microsoft.com/office/powerpoint/2010/main" val="200724010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Had business</a:t>
            </a:r>
            <a:r>
              <a:rPr lang="en-US" baseline="0" dirty="0" smtClean="0"/>
              <a:t> selling BB for $170 each. Came with paper from </a:t>
            </a:r>
            <a:r>
              <a:rPr lang="en-US" baseline="0" dirty="0" err="1" smtClean="0"/>
              <a:t>Woz</a:t>
            </a:r>
            <a:r>
              <a:rPr lang="en-US" baseline="0" dirty="0" smtClean="0"/>
              <a:t>, “The power of the world is in your hands,” repair warranty. Sold about 30-40.</a:t>
            </a:r>
          </a:p>
          <a:p>
            <a:endParaRPr lang="en-US" baseline="0" dirty="0" smtClean="0"/>
          </a:p>
          <a:p>
            <a:r>
              <a:rPr lang="en-US" baseline="0" dirty="0" smtClean="0"/>
              <a:t>Some of their clients were caught, many boxes seized, all had that paper – but they never traced it back.</a:t>
            </a:r>
            <a:endParaRPr lang="en-US" dirty="0" smtClean="0"/>
          </a:p>
          <a:p>
            <a:endParaRPr lang="en-US" dirty="0" smtClean="0"/>
          </a:p>
          <a:p>
            <a:r>
              <a:rPr lang="en-US" dirty="0" smtClean="0"/>
              <a:t>http://</a:t>
            </a:r>
            <a:r>
              <a:rPr lang="en-US" dirty="0" err="1" smtClean="0"/>
              <a:t>www.maximumpc.com</a:t>
            </a:r>
            <a:r>
              <a:rPr lang="en-US" dirty="0" smtClean="0"/>
              <a:t>/files/u112496/two_steves_and_apple_1.jpg</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63</a:t>
            </a:fld>
            <a:endParaRPr lang="en-US"/>
          </a:p>
        </p:txBody>
      </p:sp>
    </p:spTree>
    <p:extLst>
      <p:ext uri="{BB962C8B-B14F-4D97-AF65-F5344CB8AC3E}">
        <p14:creationId xmlns:p14="http://schemas.microsoft.com/office/powerpoint/2010/main" val="20072401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Wozniak called up the Vatican, pretended to be Henry Kissinger. </a:t>
            </a:r>
            <a:r>
              <a:rPr lang="en-US" dirty="0" err="1" smtClean="0"/>
              <a:t>‘Ve</a:t>
            </a:r>
            <a:r>
              <a:rPr lang="en-US" dirty="0" smtClean="0"/>
              <a:t> are at the summit meeting in Moscow,</a:t>
            </a:r>
            <a:r>
              <a:rPr lang="en-US" baseline="0" dirty="0" smtClean="0"/>
              <a:t> and we need to talk to de Pope.</a:t>
            </a:r>
            <a:r>
              <a:rPr lang="en-US" dirty="0" smtClean="0"/>
              <a:t>’ Was told the Pope was sleeping, but they would send someone to wake him. Call back in an</a:t>
            </a:r>
            <a:r>
              <a:rPr lang="en-US" baseline="0" dirty="0" smtClean="0"/>
              <a:t> hour.</a:t>
            </a:r>
          </a:p>
          <a:p>
            <a:endParaRPr lang="en-US" baseline="0" dirty="0" smtClean="0"/>
          </a:p>
          <a:p>
            <a:r>
              <a:rPr lang="en-US" baseline="0" dirty="0" smtClean="0"/>
              <a:t>“Okay we will put the Bishop on, who will be the translator” “Dees is Mr. Kissinger” “Listen, I just spoke to Mr. Kissinger an hour ago.”</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64</a:t>
            </a:fld>
            <a:endParaRPr lang="en-US"/>
          </a:p>
        </p:txBody>
      </p:sp>
    </p:spTree>
    <p:extLst>
      <p:ext uri="{BB962C8B-B14F-4D97-AF65-F5344CB8AC3E}">
        <p14:creationId xmlns:p14="http://schemas.microsoft.com/office/powerpoint/2010/main" val="24185876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Nov 10, 1974. 30 min prank where out of town callers into Santa Barbara were told There has been a nuclear explosion in Santa Barbara and all the telephone lines are out.</a:t>
            </a:r>
          </a:p>
          <a:p>
            <a:endParaRPr lang="en-US" dirty="0" smtClean="0"/>
          </a:p>
          <a:p>
            <a:r>
              <a:rPr lang="en-US" dirty="0" smtClean="0"/>
              <a:t>“Simultaneous</a:t>
            </a:r>
            <a:r>
              <a:rPr lang="en-US" baseline="0" dirty="0" smtClean="0"/>
              <a:t> seizure” – two people try to call through old stepwise equipment called a tandem switch. Both callers try to seize a circuit at the same time, are connected. Can do w/parallel wires. One person doesn’t hang up.</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65</a:t>
            </a:fld>
            <a:endParaRPr lang="en-US"/>
          </a:p>
        </p:txBody>
      </p:sp>
    </p:spTree>
    <p:extLst>
      <p:ext uri="{BB962C8B-B14F-4D97-AF65-F5344CB8AC3E}">
        <p14:creationId xmlns:p14="http://schemas.microsoft.com/office/powerpoint/2010/main" val="10530973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Carson</a:t>
            </a:r>
          </a:p>
          <a:p>
            <a:r>
              <a:rPr lang="en-US" dirty="0" smtClean="0"/>
              <a:t>Draper</a:t>
            </a:r>
          </a:p>
          <a:p>
            <a:r>
              <a:rPr lang="en-US" dirty="0" smtClean="0"/>
              <a:t>Olympus, please</a:t>
            </a:r>
          </a:p>
          <a:p>
            <a:r>
              <a:rPr lang="en-US" dirty="0" smtClean="0"/>
              <a:t>What’s going on</a:t>
            </a:r>
            <a:r>
              <a:rPr lang="en-US" baseline="0" dirty="0" smtClean="0"/>
              <a:t> – We have a crisis here in Los Angeles! – What’s the nature of the crisis? – We’re out of toilet paper, sir! – Who is this?</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66</a:t>
            </a:fld>
            <a:endParaRPr lang="en-US"/>
          </a:p>
        </p:txBody>
      </p:sp>
    </p:spTree>
    <p:extLst>
      <p:ext uri="{BB962C8B-B14F-4D97-AF65-F5344CB8AC3E}">
        <p14:creationId xmlns:p14="http://schemas.microsoft.com/office/powerpoint/2010/main" val="38509806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2111 conference machine was shut down by the company, but not before they noticed and taped a long illegal conference call. Traced back to Draper. Seven counts of fraud by wire.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Later was arrested after a lengthy FBI investigation that he brought on himself by wiretapping an FBI line with his blue box and telling it to an FBI informant Four months of jail and five years probation.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Afterwards, went to work for Wozniak at Apple. Make computerize phone phreak</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After that, threw a party where he demoed a phone phreaking computer, hauled away in cuffs.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 wiretap also caught him dialing illegally. Arrested again.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Then he blew a tire traveling a day after Christmas. His car was impounded and searched, and they found a blue box but let him go.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Sentenced to serve 3-6 months in jail for possession of a computer that would steal telecomm services. Once released, had to deal w/feds, b/c violation of his probation. Sentenced to spend nights in jail for a year, worked on </a:t>
            </a:r>
            <a:r>
              <a:rPr lang="en-US" baseline="0" dirty="0" err="1" smtClean="0"/>
              <a:t>EasyWriter</a:t>
            </a:r>
            <a:r>
              <a:rPr lang="en-US" baseline="0" dirty="0" smtClean="0"/>
              <a:t> for Apple. Sent open letter to phreak </a:t>
            </a:r>
            <a:r>
              <a:rPr lang="en-US" baseline="0" dirty="0" err="1" smtClean="0"/>
              <a:t>magazing</a:t>
            </a:r>
            <a:r>
              <a:rPr lang="en-US" baseline="0" dirty="0" smtClean="0"/>
              <a:t> TAP that said he’d moved 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67</a:t>
            </a:fld>
            <a:endParaRPr lang="en-US"/>
          </a:p>
        </p:txBody>
      </p:sp>
    </p:spTree>
    <p:extLst>
      <p:ext uri="{BB962C8B-B14F-4D97-AF65-F5344CB8AC3E}">
        <p14:creationId xmlns:p14="http://schemas.microsoft.com/office/powerpoint/2010/main" val="4127096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After reporting a bunch of bugs, </a:t>
            </a:r>
            <a:r>
              <a:rPr lang="en-US" baseline="0" dirty="0" err="1" smtClean="0"/>
              <a:t>Engressia</a:t>
            </a:r>
            <a:r>
              <a:rPr lang="en-US" baseline="0" dirty="0" smtClean="0"/>
              <a:t> ended up working in Denver for Mountain Bell as a network troubleshooter.</a:t>
            </a:r>
            <a:endParaRPr lang="en-US" dirty="0" smtClean="0"/>
          </a:p>
          <a:p>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68</a:t>
            </a:fld>
            <a:endParaRPr lang="en-US"/>
          </a:p>
        </p:txBody>
      </p:sp>
    </p:spTree>
    <p:extLst>
      <p:ext uri="{BB962C8B-B14F-4D97-AF65-F5344CB8AC3E}">
        <p14:creationId xmlns:p14="http://schemas.microsoft.com/office/powerpoint/2010/main" val="27715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 channel interoffice signaling</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69</a:t>
            </a:fld>
            <a:endParaRPr lang="en-US"/>
          </a:p>
        </p:txBody>
      </p:sp>
    </p:spTree>
    <p:extLst>
      <p:ext uri="{BB962C8B-B14F-4D97-AF65-F5344CB8AC3E}">
        <p14:creationId xmlns:p14="http://schemas.microsoft.com/office/powerpoint/2010/main" val="2920131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8</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the</a:t>
            </a:r>
            <a:r>
              <a:rPr lang="en-US" baseline="0" dirty="0" smtClean="0"/>
              <a:t> mid 80s, the original playground was gone. Though phone phreaking still continues in other forms, the age of the transistor had begun.</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70</a:t>
            </a:fld>
            <a:endParaRPr lang="en-US"/>
          </a:p>
        </p:txBody>
      </p:sp>
    </p:spTree>
    <p:extLst>
      <p:ext uri="{BB962C8B-B14F-4D97-AF65-F5344CB8AC3E}">
        <p14:creationId xmlns:p14="http://schemas.microsoft.com/office/powerpoint/2010/main" val="392439603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Businessweek</a:t>
            </a:r>
            <a:r>
              <a:rPr lang="en-US" baseline="0" dirty="0" smtClean="0"/>
              <a:t> 2011</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wrote analytics suite on top of </a:t>
            </a:r>
            <a:r>
              <a:rPr lang="en-US" dirty="0" err="1" smtClean="0"/>
              <a:t>hadoop</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http://static3.businessinsider.com/image/4d5c68634bd7c8071e030000-480/</a:t>
            </a:r>
            <a:r>
              <a:rPr lang="en-US" dirty="0" err="1" smtClean="0"/>
              <a:t>jeff</a:t>
            </a:r>
            <a:r>
              <a:rPr lang="en-US" dirty="0" smtClean="0"/>
              <a:t>-</a:t>
            </a:r>
            <a:r>
              <a:rPr lang="en-US" dirty="0" err="1" smtClean="0"/>
              <a:t>hammerbacher</a:t>
            </a:r>
            <a:r>
              <a:rPr lang="en-US" dirty="0" smtClean="0"/>
              <a:t>-of-</a:t>
            </a:r>
            <a:r>
              <a:rPr lang="en-US" dirty="0" err="1" smtClean="0"/>
              <a:t>cloudera.jpg</a:t>
            </a:r>
            <a:endParaRPr lang="en-US" dirty="0" smtClean="0"/>
          </a:p>
          <a:p>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72</a:t>
            </a:fld>
            <a:endParaRPr lang="en-US"/>
          </a:p>
        </p:txBody>
      </p:sp>
    </p:spTree>
    <p:extLst>
      <p:ext uri="{BB962C8B-B14F-4D97-AF65-F5344CB8AC3E}">
        <p14:creationId xmlns:p14="http://schemas.microsoft.com/office/powerpoint/2010/main" val="347151354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I’ve</a:t>
            </a:r>
            <a:r>
              <a:rPr lang="en-US" baseline="0" dirty="0" smtClean="0"/>
              <a:t> seen this first hand. &lt;examples&gt;</a:t>
            </a:r>
          </a:p>
          <a:p>
            <a:r>
              <a:rPr lang="en-US" baseline="0" dirty="0" smtClean="0"/>
              <a:t>I think in many ways Silicon Valley culture sucks a lot and the social and political trends caused by the technology we are building is genuinely frightening</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As department we don’t do a good job of exposing you to </a:t>
            </a:r>
            <a:r>
              <a:rPr lang="en-US" baseline="0" dirty="0" err="1" smtClean="0"/>
              <a:t>cypherpunks</a:t>
            </a:r>
            <a:r>
              <a:rPr lang="en-US" baseline="0" dirty="0" smtClean="0"/>
              <a:t>, </a:t>
            </a:r>
            <a:r>
              <a:rPr lang="en-US" baseline="0" dirty="0" err="1" smtClean="0"/>
              <a:t>hacktivists</a:t>
            </a:r>
            <a:r>
              <a:rPr lang="en-US" baseline="0" dirty="0" smtClean="0"/>
              <a:t>, and counterculture.</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 want to change that. I want to remind you that as</a:t>
            </a:r>
            <a:r>
              <a:rPr lang="en-US" baseline="0" dirty="0" smtClean="0"/>
              <a:t> engineers we are uniquely poised to build the future we want to live in.</a:t>
            </a:r>
            <a:endParaRPr lang="en-US" dirty="0" smtClean="0"/>
          </a:p>
          <a:p>
            <a:endParaRPr lang="en-US" dirty="0" smtClean="0"/>
          </a:p>
          <a:p>
            <a:r>
              <a:rPr lang="en-US" dirty="0" err="1" smtClean="0"/>
              <a:t>Businessweek</a:t>
            </a:r>
            <a:r>
              <a:rPr lang="en-US" baseline="0" dirty="0" smtClean="0"/>
              <a:t> 2011</a:t>
            </a:r>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wrote analytics suite on top of </a:t>
            </a:r>
            <a:r>
              <a:rPr lang="en-US" dirty="0" err="1" smtClean="0"/>
              <a:t>hadoop</a:t>
            </a:r>
            <a:endParaRPr lang="en-US" dirty="0" smtClean="0"/>
          </a:p>
          <a:p>
            <a:pPr marL="0" marR="0" lvl="1" indent="0" algn="l" defTabSz="457200" rtl="0" eaLnBrk="1" fontAlgn="auto" latinLnBrk="0" hangingPunct="1">
              <a:lnSpc>
                <a:spcPct val="100000"/>
              </a:lnSpc>
              <a:spcBef>
                <a:spcPts val="0"/>
              </a:spcBef>
              <a:spcAft>
                <a:spcPts val="0"/>
              </a:spcAft>
              <a:buClrTx/>
              <a:buSzTx/>
              <a:buFontTx/>
              <a:buNone/>
              <a:tabLst/>
              <a:defRPr/>
            </a:pPr>
            <a:r>
              <a:rPr lang="en-US" dirty="0" smtClean="0"/>
              <a:t>http://static3.businessinsider.com/image/4d5c68634bd7c8071e030000-480/</a:t>
            </a:r>
            <a:r>
              <a:rPr lang="en-US" dirty="0" err="1" smtClean="0"/>
              <a:t>jeff</a:t>
            </a:r>
            <a:r>
              <a:rPr lang="en-US" dirty="0" smtClean="0"/>
              <a:t>-</a:t>
            </a:r>
            <a:r>
              <a:rPr lang="en-US" dirty="0" err="1" smtClean="0"/>
              <a:t>hammerbacher</a:t>
            </a:r>
            <a:r>
              <a:rPr lang="en-US" dirty="0" smtClean="0"/>
              <a:t>-of-</a:t>
            </a:r>
            <a:r>
              <a:rPr lang="en-US" dirty="0" err="1" smtClean="0"/>
              <a:t>cloudera.jpg</a:t>
            </a:r>
            <a:endParaRPr lang="en-US" dirty="0" smtClean="0"/>
          </a:p>
          <a:p>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73</a:t>
            </a:fld>
            <a:endParaRPr lang="en-US"/>
          </a:p>
        </p:txBody>
      </p:sp>
    </p:spTree>
    <p:extLst>
      <p:ext uri="{BB962C8B-B14F-4D97-AF65-F5344CB8AC3E}">
        <p14:creationId xmlns:p14="http://schemas.microsoft.com/office/powerpoint/2010/main" val="347151354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to the crazy ones.</a:t>
            </a:r>
          </a:p>
          <a:p>
            <a:r>
              <a:rPr lang="en-US" dirty="0" smtClean="0"/>
              <a:t>The misfits, the rebels, the troublemakers.</a:t>
            </a:r>
          </a:p>
          <a:p>
            <a:r>
              <a:rPr lang="en-US" baseline="0" dirty="0" smtClean="0"/>
              <a:t>They change things. They push the human race forward.</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74</a:t>
            </a:fld>
            <a:endParaRPr lang="en-US"/>
          </a:p>
        </p:txBody>
      </p:sp>
    </p:spTree>
    <p:extLst>
      <p:ext uri="{BB962C8B-B14F-4D97-AF65-F5344CB8AC3E}">
        <p14:creationId xmlns:p14="http://schemas.microsoft.com/office/powerpoint/2010/main" val="2482325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9</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10</a:t>
            </a:fld>
            <a:endParaRPr lang="en-US"/>
          </a:p>
        </p:txBody>
      </p:sp>
    </p:spTree>
    <p:extLst>
      <p:ext uri="{BB962C8B-B14F-4D97-AF65-F5344CB8AC3E}">
        <p14:creationId xmlns:p14="http://schemas.microsoft.com/office/powerpoint/2010/main" val="268137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Trunk lines running between them</a:t>
            </a:r>
            <a:endParaRPr lang="en-US" dirty="0"/>
          </a:p>
        </p:txBody>
      </p:sp>
      <p:sp>
        <p:nvSpPr>
          <p:cNvPr id="4" name="Slide Number Placeholder 3"/>
          <p:cNvSpPr>
            <a:spLocks noGrp="1"/>
          </p:cNvSpPr>
          <p:nvPr>
            <p:ph type="sldNum" sz="quarter" idx="10"/>
          </p:nvPr>
        </p:nvSpPr>
        <p:spPr/>
        <p:txBody>
          <a:bodyPr/>
          <a:lstStyle/>
          <a:p>
            <a:fld id="{139FEF8D-8EAA-E840-AA0A-5FADD02C3030}" type="slidenum">
              <a:rPr lang="en-US" smtClean="0"/>
              <a:t>11</a:t>
            </a:fld>
            <a:endParaRPr lang="en-US"/>
          </a:p>
        </p:txBody>
      </p:sp>
    </p:spTree>
    <p:extLst>
      <p:ext uri="{BB962C8B-B14F-4D97-AF65-F5344CB8AC3E}">
        <p14:creationId xmlns:p14="http://schemas.microsoft.com/office/powerpoint/2010/main" val="2681374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9622F18-5B22-1642-8F58-50C0295080D7}" type="datetimeFigureOut">
              <a:rPr lang="en-US" smtClean="0"/>
              <a:t>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4117911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622F18-5B22-1642-8F58-50C0295080D7}" type="datetimeFigureOut">
              <a:rPr lang="en-US" smtClean="0"/>
              <a:t>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24921278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622F18-5B22-1642-8F58-50C0295080D7}" type="datetimeFigureOut">
              <a:rPr lang="en-US" smtClean="0"/>
              <a:t>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2800997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9622F18-5B22-1642-8F58-50C0295080D7}" type="datetimeFigureOut">
              <a:rPr lang="en-US" smtClean="0"/>
              <a:t>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21419135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9622F18-5B22-1642-8F58-50C0295080D7}" type="datetimeFigureOut">
              <a:rPr lang="en-US" smtClean="0"/>
              <a:t>11/20/14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3238101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9622F18-5B22-1642-8F58-50C0295080D7}" type="datetimeFigureOut">
              <a:rPr lang="en-US" smtClean="0"/>
              <a:t>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4047165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9622F18-5B22-1642-8F58-50C0295080D7}" type="datetimeFigureOut">
              <a:rPr lang="en-US" smtClean="0"/>
              <a:t>11/20/14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3685168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9622F18-5B22-1642-8F58-50C0295080D7}" type="datetimeFigureOut">
              <a:rPr lang="en-US" smtClean="0"/>
              <a:t>11/20/14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1122223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622F18-5B22-1642-8F58-50C0295080D7}" type="datetimeFigureOut">
              <a:rPr lang="en-US" smtClean="0"/>
              <a:t>11/20/14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450685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622F18-5B22-1642-8F58-50C0295080D7}" type="datetimeFigureOut">
              <a:rPr lang="en-US" smtClean="0"/>
              <a:t>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1468519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622F18-5B22-1642-8F58-50C0295080D7}" type="datetimeFigureOut">
              <a:rPr lang="en-US" smtClean="0"/>
              <a:t>11/20/14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2CAD0A5-F8FB-C542-A194-CE428CD28E52}" type="slidenum">
              <a:rPr lang="en-US" smtClean="0"/>
              <a:t>‹#›</a:t>
            </a:fld>
            <a:endParaRPr lang="en-US"/>
          </a:p>
        </p:txBody>
      </p:sp>
    </p:spTree>
    <p:extLst>
      <p:ext uri="{BB962C8B-B14F-4D97-AF65-F5344CB8AC3E}">
        <p14:creationId xmlns:p14="http://schemas.microsoft.com/office/powerpoint/2010/main" val="4394598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622F18-5B22-1642-8F58-50C0295080D7}" type="datetimeFigureOut">
              <a:rPr lang="en-US" smtClean="0"/>
              <a:t>11/20/14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CAD0A5-F8FB-C542-A194-CE428CD28E52}" type="slidenum">
              <a:rPr lang="en-US" smtClean="0"/>
              <a:t>‹#›</a:t>
            </a:fld>
            <a:endParaRPr lang="en-US"/>
          </a:p>
        </p:txBody>
      </p:sp>
    </p:spTree>
    <p:extLst>
      <p:ext uri="{BB962C8B-B14F-4D97-AF65-F5344CB8AC3E}">
        <p14:creationId xmlns:p14="http://schemas.microsoft.com/office/powerpoint/2010/main" val="3524198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5.wdp"/><Relationship Id="rId5"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9.wdp"/><Relationship Id="rId5" Type="http://schemas.microsoft.com/office/2007/relationships/hdphoto" Target="../media/hdphoto10.wdp"/><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1.wdp"/><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2.wdp"/><Relationship Id="rId5" Type="http://schemas.microsoft.com/office/2007/relationships/hdphoto" Target="../media/hdphoto13.wdp"/><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4.wdp"/><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5.wdp"/><Relationship Id="rId5"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7.wdp"/><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8.wdp"/><Relationship Id="rId5" Type="http://schemas.microsoft.com/office/2007/relationships/hdphoto" Target="../media/hdphoto19.wdp"/><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2.wdp"/><Relationship Id="rId5"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8.wdp"/><Relationship Id="rId5" Type="http://schemas.microsoft.com/office/2007/relationships/hdphoto" Target="../media/hdphoto9.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wdp"/><Relationship Id="rId5" Type="http://schemas.microsoft.com/office/2007/relationships/hdphoto" Target="../media/hdphoto19.wdp"/><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0.wdp"/><Relationship Id="rId5" Type="http://schemas.microsoft.com/office/2007/relationships/hdphoto" Target="../media/hdphoto19.wdp"/><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1.wdp"/><Relationship Id="rId5" Type="http://schemas.microsoft.com/office/2007/relationships/hdphoto" Target="../media/hdphoto18.wdp"/><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2.wdp"/><Relationship Id="rId5"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3.wdp"/><Relationship Id="rId5" Type="http://schemas.microsoft.com/office/2007/relationships/hdphoto" Target="../media/hdphoto24.wdp"/><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5.wdp"/><Relationship Id="rId5" Type="http://schemas.microsoft.com/office/2007/relationships/hdphoto" Target="../media/hdphoto19.wdp"/><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6.wdp"/><Relationship Id="rId5" Type="http://schemas.microsoft.com/office/2007/relationships/hdphoto" Target="../media/hdphoto16.wdp"/><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7.wdp"/><Relationship Id="rId5" Type="http://schemas.microsoft.com/office/2007/relationships/hdphoto" Target="../media/hdphoto18.wdp"/><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8.wdp"/><Relationship Id="rId5" Type="http://schemas.microsoft.com/office/2007/relationships/hdphoto" Target="../media/hdphoto28.wdp"/><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29.wdp"/><Relationship Id="rId5" Type="http://schemas.microsoft.com/office/2007/relationships/hdphoto" Target="../media/hdphoto18.wdp"/><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0.wdp"/><Relationship Id="rId5" Type="http://schemas.microsoft.com/office/2007/relationships/hdphoto" Target="../media/hdphoto8.wdp"/><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8.wdp"/><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8.wdp"/><Relationship Id="rId5" Type="http://schemas.microsoft.com/office/2007/relationships/hdphoto" Target="../media/hdphoto31.wdp"/><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8.wdp"/><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2.wdp"/><Relationship Id="rId5" Type="http://schemas.microsoft.com/office/2007/relationships/hdphoto" Target="../media/hdphoto18.wdp"/><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7.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4" Type="http://schemas.microsoft.com/office/2007/relationships/hdphoto" Target="../media/hdphoto33.wdp"/><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 Id="rId3"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 Id="rId3" Type="http://schemas.openxmlformats.org/officeDocument/2006/relationships/image" Target="../media/image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1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1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2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2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microsoft.com/office/2007/relationships/hdphoto" Target="../media/hdphoto34.wdp"/><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microsoft.com/office/2007/relationships/hdphoto" Target="../media/hdphoto35.wdp"/><Relationship Id="rId6"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3.wdp"/><Relationship Id="rId5" Type="http://schemas.microsoft.com/office/2007/relationships/hdphoto" Target="../media/hdphoto4.wdp"/><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3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3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5.wdp"/><Relationship Id="rId5" Type="http://schemas.microsoft.com/office/2007/relationships/hdphoto" Target="../media/hdphoto6.wdp"/><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7.wdp"/><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800" dirty="0" smtClean="0"/>
              <a:t>Culture Hour:</a:t>
            </a:r>
            <a:br>
              <a:rPr lang="en-US" sz="4800" dirty="0" smtClean="0"/>
            </a:br>
            <a:r>
              <a:rPr lang="en-US" sz="4800" dirty="0" smtClean="0"/>
              <a:t>A Brief History of Hacking</a:t>
            </a:r>
            <a:endParaRPr lang="en-US" sz="4800" dirty="0"/>
          </a:p>
        </p:txBody>
      </p:sp>
      <p:sp>
        <p:nvSpPr>
          <p:cNvPr id="3" name="Subtitle 2"/>
          <p:cNvSpPr>
            <a:spLocks noGrp="1"/>
          </p:cNvSpPr>
          <p:nvPr>
            <p:ph type="subTitle" idx="1"/>
          </p:nvPr>
        </p:nvSpPr>
        <p:spPr/>
        <p:txBody>
          <a:bodyPr/>
          <a:lstStyle/>
          <a:p>
            <a:r>
              <a:rPr lang="en-US" sz="4000" dirty="0" smtClean="0"/>
              <a:t>Meghan Clark</a:t>
            </a:r>
          </a:p>
          <a:p>
            <a:r>
              <a:rPr lang="en-US" dirty="0" smtClean="0"/>
              <a:t>24 Nov 2014</a:t>
            </a:r>
            <a:endParaRPr lang="en-US" dirty="0"/>
          </a:p>
        </p:txBody>
      </p:sp>
    </p:spTree>
    <p:extLst>
      <p:ext uri="{BB962C8B-B14F-4D97-AF65-F5344CB8AC3E}">
        <p14:creationId xmlns:p14="http://schemas.microsoft.com/office/powerpoint/2010/main" val="179278793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2112212"/>
            <a:ext cx="2525851" cy="3489189"/>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2112212"/>
            <a:ext cx="2525851" cy="348918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Bell System</a:t>
            </a:r>
            <a:endParaRPr lang="en-US" dirty="0"/>
          </a:p>
        </p:txBody>
      </p:sp>
      <p:sp>
        <p:nvSpPr>
          <p:cNvPr id="8" name="Oval 7"/>
          <p:cNvSpPr/>
          <p:nvPr/>
        </p:nvSpPr>
        <p:spPr>
          <a:xfrm>
            <a:off x="6918377"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35" name="TextBox 34"/>
          <p:cNvSpPr txBox="1"/>
          <p:nvPr/>
        </p:nvSpPr>
        <p:spPr>
          <a:xfrm>
            <a:off x="3469644" y="2853043"/>
            <a:ext cx="2083648" cy="523220"/>
          </a:xfrm>
          <a:prstGeom prst="rect">
            <a:avLst/>
          </a:prstGeom>
          <a:noFill/>
        </p:spPr>
        <p:txBody>
          <a:bodyPr wrap="none" rtlCol="0">
            <a:spAutoFit/>
          </a:bodyPr>
          <a:lstStyle/>
          <a:p>
            <a:r>
              <a:rPr lang="en-US" sz="2800" dirty="0" smtClean="0">
                <a:solidFill>
                  <a:srgbClr val="558ED5"/>
                </a:solidFill>
              </a:rPr>
              <a:t>&lt;digit tones&gt;</a:t>
            </a:r>
            <a:endParaRPr lang="en-US" sz="2800" dirty="0">
              <a:solidFill>
                <a:srgbClr val="558ED5"/>
              </a:solidFill>
            </a:endParaRPr>
          </a:p>
        </p:txBody>
      </p:sp>
      <p:sp>
        <p:nvSpPr>
          <p:cNvPr id="26" name="TextBox 25"/>
          <p:cNvSpPr txBox="1"/>
          <p:nvPr/>
        </p:nvSpPr>
        <p:spPr>
          <a:xfrm>
            <a:off x="3808978" y="3777758"/>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4549900"/>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4549900"/>
            <a:ext cx="1585715" cy="523220"/>
          </a:xfrm>
          <a:prstGeom prst="rect">
            <a:avLst/>
          </a:prstGeom>
          <a:noFill/>
        </p:spPr>
        <p:txBody>
          <a:bodyPr wrap="none" rtlCol="0">
            <a:spAutoFit/>
          </a:bodyPr>
          <a:lstStyle/>
          <a:p>
            <a:r>
              <a:rPr lang="en-US" sz="2800" dirty="0" smtClean="0"/>
              <a:t>New York</a:t>
            </a:r>
            <a:endParaRPr lang="en-US" sz="2800" dirty="0"/>
          </a:p>
        </p:txBody>
      </p:sp>
      <p:pic>
        <p:nvPicPr>
          <p:cNvPr id="16" name="Picture 15"/>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658076" y="352429"/>
            <a:ext cx="1424616" cy="1084688"/>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794331" y="352429"/>
            <a:ext cx="1424616" cy="1084688"/>
          </a:xfrm>
          <a:prstGeom prst="rect">
            <a:avLst/>
          </a:prstGeom>
        </p:spPr>
      </p:pic>
      <p:cxnSp>
        <p:nvCxnSpPr>
          <p:cNvPr id="21" name="Straight Arrow Connector 20"/>
          <p:cNvCxnSpPr/>
          <p:nvPr/>
        </p:nvCxnSpPr>
        <p:spPr>
          <a:xfrm>
            <a:off x="1370384" y="1437117"/>
            <a:ext cx="0" cy="1415926"/>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288617" y="3474120"/>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288617" y="3699842"/>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2957992" y="5863011"/>
            <a:ext cx="3228017" cy="523220"/>
          </a:xfrm>
          <a:prstGeom prst="rect">
            <a:avLst/>
          </a:prstGeom>
          <a:noFill/>
        </p:spPr>
        <p:txBody>
          <a:bodyPr wrap="none" rtlCol="0">
            <a:spAutoFit/>
          </a:bodyPr>
          <a:lstStyle/>
          <a:p>
            <a:r>
              <a:rPr lang="en-US" sz="2800" dirty="0" smtClean="0">
                <a:solidFill>
                  <a:srgbClr val="558ED5"/>
                </a:solidFill>
              </a:rPr>
              <a:t>“Here’s the number”</a:t>
            </a:r>
            <a:endParaRPr lang="en-US" sz="2800" dirty="0">
              <a:solidFill>
                <a:srgbClr val="558ED5"/>
              </a:solidFill>
            </a:endParaRPr>
          </a:p>
        </p:txBody>
      </p:sp>
    </p:spTree>
    <p:extLst>
      <p:ext uri="{BB962C8B-B14F-4D97-AF65-F5344CB8AC3E}">
        <p14:creationId xmlns:p14="http://schemas.microsoft.com/office/powerpoint/2010/main" val="50049710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2112212"/>
            <a:ext cx="2525851" cy="3489189"/>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2112212"/>
            <a:ext cx="2525851" cy="348918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Bell System</a:t>
            </a:r>
            <a:endParaRPr lang="en-US" dirty="0"/>
          </a:p>
        </p:txBody>
      </p:sp>
      <p:sp>
        <p:nvSpPr>
          <p:cNvPr id="8" name="Oval 7"/>
          <p:cNvSpPr/>
          <p:nvPr/>
        </p:nvSpPr>
        <p:spPr>
          <a:xfrm>
            <a:off x="6918377"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26" name="TextBox 25"/>
          <p:cNvSpPr txBox="1"/>
          <p:nvPr/>
        </p:nvSpPr>
        <p:spPr>
          <a:xfrm>
            <a:off x="3808978" y="3777758"/>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4549900"/>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4549900"/>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658076" y="352429"/>
            <a:ext cx="1424616" cy="1084688"/>
          </a:xfrm>
          <a:prstGeom prst="rect">
            <a:avLst/>
          </a:prstGeom>
        </p:spPr>
      </p:pic>
      <p:pic>
        <p:nvPicPr>
          <p:cNvPr id="16" name="Picture 15"/>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794331" y="352429"/>
            <a:ext cx="1424616" cy="1084688"/>
          </a:xfrm>
          <a:prstGeom prst="rect">
            <a:avLst/>
          </a:prstGeom>
        </p:spPr>
      </p:pic>
      <p:cxnSp>
        <p:nvCxnSpPr>
          <p:cNvPr id="20" name="Straight Arrow Connector 19"/>
          <p:cNvCxnSpPr>
            <a:endCxn id="8" idx="0"/>
          </p:cNvCxnSpPr>
          <p:nvPr/>
        </p:nvCxnSpPr>
        <p:spPr>
          <a:xfrm>
            <a:off x="7609701" y="1417638"/>
            <a:ext cx="0" cy="1491233"/>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370384" y="1437117"/>
            <a:ext cx="0" cy="1415926"/>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288617" y="3474120"/>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288617" y="3699842"/>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31751710"/>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2112212"/>
            <a:ext cx="2525851" cy="3489189"/>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2112212"/>
            <a:ext cx="2525851" cy="348918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Bell System</a:t>
            </a:r>
            <a:endParaRPr lang="en-US" dirty="0"/>
          </a:p>
        </p:txBody>
      </p:sp>
      <p:sp>
        <p:nvSpPr>
          <p:cNvPr id="8" name="Oval 7"/>
          <p:cNvSpPr/>
          <p:nvPr/>
        </p:nvSpPr>
        <p:spPr>
          <a:xfrm>
            <a:off x="6918377"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35" name="TextBox 34"/>
          <p:cNvSpPr txBox="1"/>
          <p:nvPr/>
        </p:nvSpPr>
        <p:spPr>
          <a:xfrm>
            <a:off x="3985132" y="2864123"/>
            <a:ext cx="1030976" cy="523220"/>
          </a:xfrm>
          <a:prstGeom prst="rect">
            <a:avLst/>
          </a:prstGeom>
          <a:noFill/>
        </p:spPr>
        <p:txBody>
          <a:bodyPr wrap="none" rtlCol="0">
            <a:spAutoFit/>
          </a:bodyPr>
          <a:lstStyle/>
          <a:p>
            <a:r>
              <a:rPr lang="en-US" sz="2800" dirty="0" smtClean="0">
                <a:solidFill>
                  <a:srgbClr val="558ED5"/>
                </a:solidFill>
              </a:rPr>
              <a:t>&lt;call&gt;</a:t>
            </a:r>
            <a:endParaRPr lang="en-US" sz="2800" dirty="0">
              <a:solidFill>
                <a:srgbClr val="558ED5"/>
              </a:solidFill>
            </a:endParaRPr>
          </a:p>
        </p:txBody>
      </p:sp>
      <p:sp>
        <p:nvSpPr>
          <p:cNvPr id="26" name="TextBox 25"/>
          <p:cNvSpPr txBox="1"/>
          <p:nvPr/>
        </p:nvSpPr>
        <p:spPr>
          <a:xfrm>
            <a:off x="3808978" y="3777758"/>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4549900"/>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4549900"/>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658076" y="352429"/>
            <a:ext cx="1424616" cy="1084688"/>
          </a:xfrm>
          <a:prstGeom prst="rect">
            <a:avLst/>
          </a:prstGeom>
        </p:spPr>
      </p:pic>
      <p:pic>
        <p:nvPicPr>
          <p:cNvPr id="16" name="Picture 15"/>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794331" y="352429"/>
            <a:ext cx="1424616" cy="1084688"/>
          </a:xfrm>
          <a:prstGeom prst="rect">
            <a:avLst/>
          </a:prstGeom>
        </p:spPr>
      </p:pic>
      <p:cxnSp>
        <p:nvCxnSpPr>
          <p:cNvPr id="20" name="Straight Arrow Connector 19"/>
          <p:cNvCxnSpPr>
            <a:endCxn id="8" idx="0"/>
          </p:cNvCxnSpPr>
          <p:nvPr/>
        </p:nvCxnSpPr>
        <p:spPr>
          <a:xfrm>
            <a:off x="7609701" y="1417638"/>
            <a:ext cx="0" cy="1491233"/>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1370384" y="1437117"/>
            <a:ext cx="0" cy="1415926"/>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288617" y="3474120"/>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288617" y="3699842"/>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924822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2112212"/>
            <a:ext cx="2525851" cy="3489189"/>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2112212"/>
            <a:ext cx="2525851" cy="348918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Bell System</a:t>
            </a:r>
            <a:endParaRPr lang="en-US" dirty="0"/>
          </a:p>
        </p:txBody>
      </p:sp>
      <p:sp>
        <p:nvSpPr>
          <p:cNvPr id="8" name="Oval 7"/>
          <p:cNvSpPr/>
          <p:nvPr/>
        </p:nvSpPr>
        <p:spPr>
          <a:xfrm>
            <a:off x="6918377"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35" name="TextBox 34"/>
          <p:cNvSpPr txBox="1"/>
          <p:nvPr/>
        </p:nvSpPr>
        <p:spPr>
          <a:xfrm>
            <a:off x="3808978" y="2853043"/>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sp>
        <p:nvSpPr>
          <p:cNvPr id="26" name="TextBox 25"/>
          <p:cNvSpPr txBox="1"/>
          <p:nvPr/>
        </p:nvSpPr>
        <p:spPr>
          <a:xfrm>
            <a:off x="3808978" y="3777758"/>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4549900"/>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4549900"/>
            <a:ext cx="1585715" cy="523220"/>
          </a:xfrm>
          <a:prstGeom prst="rect">
            <a:avLst/>
          </a:prstGeom>
          <a:noFill/>
        </p:spPr>
        <p:txBody>
          <a:bodyPr wrap="none" rtlCol="0">
            <a:spAutoFit/>
          </a:bodyPr>
          <a:lstStyle/>
          <a:p>
            <a:r>
              <a:rPr lang="en-US" sz="2800" dirty="0" smtClean="0"/>
              <a:t>New York</a:t>
            </a:r>
            <a:endParaRPr lang="en-US" sz="2800" dirty="0"/>
          </a:p>
        </p:txBody>
      </p:sp>
      <p:sp>
        <p:nvSpPr>
          <p:cNvPr id="15" name="TextBox 14"/>
          <p:cNvSpPr txBox="1"/>
          <p:nvPr/>
        </p:nvSpPr>
        <p:spPr>
          <a:xfrm>
            <a:off x="3355286" y="5863011"/>
            <a:ext cx="2433429" cy="523220"/>
          </a:xfrm>
          <a:prstGeom prst="rect">
            <a:avLst/>
          </a:prstGeom>
          <a:noFill/>
        </p:spPr>
        <p:txBody>
          <a:bodyPr wrap="none" rtlCol="0">
            <a:spAutoFit/>
          </a:bodyPr>
          <a:lstStyle/>
          <a:p>
            <a:r>
              <a:rPr lang="en-US" sz="2800" dirty="0" smtClean="0">
                <a:solidFill>
                  <a:srgbClr val="558ED5"/>
                </a:solidFill>
              </a:rPr>
              <a:t>“Call finished.”</a:t>
            </a:r>
            <a:endParaRPr lang="en-US" sz="2800" dirty="0">
              <a:solidFill>
                <a:srgbClr val="558ED5"/>
              </a:solidFill>
            </a:endParaRPr>
          </a:p>
        </p:txBody>
      </p:sp>
      <p:pic>
        <p:nvPicPr>
          <p:cNvPr id="16" name="Picture 15"/>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658076" y="352429"/>
            <a:ext cx="1424616" cy="1084688"/>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794331" y="352429"/>
            <a:ext cx="1424616" cy="1084688"/>
          </a:xfrm>
          <a:prstGeom prst="rect">
            <a:avLst/>
          </a:prstGeom>
        </p:spPr>
      </p:pic>
      <p:cxnSp>
        <p:nvCxnSpPr>
          <p:cNvPr id="21" name="Straight Arrow Connector 20"/>
          <p:cNvCxnSpPr/>
          <p:nvPr/>
        </p:nvCxnSpPr>
        <p:spPr>
          <a:xfrm>
            <a:off x="7609701" y="1417638"/>
            <a:ext cx="0" cy="1491233"/>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288617" y="3474120"/>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2288617" y="3699842"/>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5485314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2112212"/>
            <a:ext cx="2525851" cy="3489189"/>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2112212"/>
            <a:ext cx="2525851" cy="348918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Bell System</a:t>
            </a:r>
            <a:endParaRPr lang="en-US" dirty="0"/>
          </a:p>
        </p:txBody>
      </p:sp>
      <p:sp>
        <p:nvSpPr>
          <p:cNvPr id="8" name="Oval 7"/>
          <p:cNvSpPr/>
          <p:nvPr/>
        </p:nvSpPr>
        <p:spPr>
          <a:xfrm>
            <a:off x="6918377"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35" name="TextBox 34"/>
          <p:cNvSpPr txBox="1"/>
          <p:nvPr/>
        </p:nvSpPr>
        <p:spPr>
          <a:xfrm>
            <a:off x="3808978" y="2853043"/>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sp>
        <p:nvSpPr>
          <p:cNvPr id="26" name="TextBox 25"/>
          <p:cNvSpPr txBox="1"/>
          <p:nvPr/>
        </p:nvSpPr>
        <p:spPr>
          <a:xfrm>
            <a:off x="3808978" y="3777758"/>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4549900"/>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4549900"/>
            <a:ext cx="1585715" cy="523220"/>
          </a:xfrm>
          <a:prstGeom prst="rect">
            <a:avLst/>
          </a:prstGeom>
          <a:noFill/>
        </p:spPr>
        <p:txBody>
          <a:bodyPr wrap="none" rtlCol="0">
            <a:spAutoFit/>
          </a:bodyPr>
          <a:lstStyle/>
          <a:p>
            <a:r>
              <a:rPr lang="en-US" sz="2800" dirty="0" smtClean="0"/>
              <a:t>New York</a:t>
            </a:r>
            <a:endParaRPr lang="en-US" sz="2800" dirty="0"/>
          </a:p>
        </p:txBody>
      </p:sp>
      <p:pic>
        <p:nvPicPr>
          <p:cNvPr id="16" name="Picture 15"/>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658076" y="352429"/>
            <a:ext cx="1424616" cy="1084688"/>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794331" y="352429"/>
            <a:ext cx="1424616" cy="1084688"/>
          </a:xfrm>
          <a:prstGeom prst="rect">
            <a:avLst/>
          </a:prstGeom>
        </p:spPr>
      </p:pic>
      <p:cxnSp>
        <p:nvCxnSpPr>
          <p:cNvPr id="21" name="Straight Arrow Connector 20"/>
          <p:cNvCxnSpPr/>
          <p:nvPr/>
        </p:nvCxnSpPr>
        <p:spPr>
          <a:xfrm>
            <a:off x="2288617" y="3474120"/>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2288617" y="3699842"/>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871045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Ralph Barclay</a:t>
            </a:r>
            <a:endParaRPr lang="en-US" dirty="0"/>
          </a:p>
        </p:txBody>
      </p:sp>
      <p:sp>
        <p:nvSpPr>
          <p:cNvPr id="3" name="Content Placeholder 2"/>
          <p:cNvSpPr>
            <a:spLocks noGrp="1"/>
          </p:cNvSpPr>
          <p:nvPr>
            <p:ph idx="1"/>
          </p:nvPr>
        </p:nvSpPr>
        <p:spPr/>
        <p:txBody>
          <a:bodyPr/>
          <a:lstStyle/>
          <a:p>
            <a:pPr marL="0" indent="0">
              <a:buNone/>
            </a:pPr>
            <a:r>
              <a:rPr lang="en-US" dirty="0" smtClean="0"/>
              <a:t>Age: 18</a:t>
            </a:r>
          </a:p>
          <a:p>
            <a:pPr marL="0" indent="0">
              <a:buNone/>
            </a:pPr>
            <a:r>
              <a:rPr lang="en-US" dirty="0" smtClean="0"/>
              <a:t>School: Washington State College</a:t>
            </a:r>
          </a:p>
          <a:p>
            <a:pPr marL="0" indent="0">
              <a:buNone/>
            </a:pPr>
            <a:r>
              <a:rPr lang="en-US" dirty="0" smtClean="0"/>
              <a:t>Class: Freshman</a:t>
            </a:r>
          </a:p>
          <a:p>
            <a:pPr marL="0" indent="0">
              <a:buNone/>
            </a:pPr>
            <a:endParaRPr lang="en-US" dirty="0" smtClean="0"/>
          </a:p>
          <a:p>
            <a:pPr marL="0" indent="0">
              <a:buNone/>
            </a:pPr>
            <a:r>
              <a:rPr lang="en-US" dirty="0" smtClean="0"/>
              <a:t>Notes: Electronics tinkerer. Lived in dorm with many engineers.</a:t>
            </a:r>
            <a:endParaRPr lang="en-US" dirty="0"/>
          </a:p>
          <a:p>
            <a:pPr marL="0" indent="0">
              <a:buNone/>
            </a:pPr>
            <a:endParaRPr lang="en-US" dirty="0" smtClean="0"/>
          </a:p>
        </p:txBody>
      </p:sp>
    </p:spTree>
    <p:extLst>
      <p:ext uri="{BB962C8B-B14F-4D97-AF65-F5344CB8AC3E}">
        <p14:creationId xmlns:p14="http://schemas.microsoft.com/office/powerpoint/2010/main" val="32710750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4-11-20 at 4.21.1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2857" y="136652"/>
            <a:ext cx="4798286" cy="6584697"/>
          </a:xfrm>
          <a:prstGeom prst="rect">
            <a:avLst/>
          </a:prstGeom>
        </p:spPr>
      </p:pic>
    </p:spTree>
    <p:extLst>
      <p:ext uri="{BB962C8B-B14F-4D97-AF65-F5344CB8AC3E}">
        <p14:creationId xmlns:p14="http://schemas.microsoft.com/office/powerpoint/2010/main" val="37569664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808978" y="4266298"/>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541472" y="352428"/>
            <a:ext cx="1878890" cy="1430567"/>
          </a:xfrm>
          <a:prstGeom prst="rect">
            <a:avLst/>
          </a:prstGeom>
        </p:spPr>
      </p:pic>
    </p:spTree>
    <p:extLst>
      <p:ext uri="{BB962C8B-B14F-4D97-AF65-F5344CB8AC3E}">
        <p14:creationId xmlns:p14="http://schemas.microsoft.com/office/powerpoint/2010/main" val="29957025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808978" y="4266298"/>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spTree>
    <p:extLst>
      <p:ext uri="{BB962C8B-B14F-4D97-AF65-F5344CB8AC3E}">
        <p14:creationId xmlns:p14="http://schemas.microsoft.com/office/powerpoint/2010/main" val="39753865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808978" y="4266298"/>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821615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Phreaks</a:t>
            </a:r>
            <a:endParaRPr lang="en-US" dirty="0"/>
          </a:p>
        </p:txBody>
      </p:sp>
      <p:sp>
        <p:nvSpPr>
          <p:cNvPr id="3" name="Subtitle 2"/>
          <p:cNvSpPr>
            <a:spLocks noGrp="1"/>
          </p:cNvSpPr>
          <p:nvPr>
            <p:ph type="subTitle" idx="1"/>
          </p:nvPr>
        </p:nvSpPr>
        <p:spPr/>
        <p:txBody>
          <a:bodyPr/>
          <a:lstStyle/>
          <a:p>
            <a:r>
              <a:rPr lang="en-US" dirty="0" smtClean="0"/>
              <a:t>Phone Phreaks of America vs. Ma Bell</a:t>
            </a:r>
            <a:endParaRPr lang="en-US" dirty="0"/>
          </a:p>
        </p:txBody>
      </p:sp>
    </p:spTree>
    <p:extLst>
      <p:ext uri="{BB962C8B-B14F-4D97-AF65-F5344CB8AC3E}">
        <p14:creationId xmlns:p14="http://schemas.microsoft.com/office/powerpoint/2010/main" val="91898322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841481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546929" y="5191013"/>
            <a:ext cx="2131513" cy="523220"/>
          </a:xfrm>
          <a:prstGeom prst="rect">
            <a:avLst/>
          </a:prstGeom>
          <a:noFill/>
        </p:spPr>
        <p:txBody>
          <a:bodyPr wrap="none" rtlCol="0">
            <a:spAutoFit/>
          </a:bodyPr>
          <a:lstStyle/>
          <a:p>
            <a:r>
              <a:rPr lang="en-US" sz="2800" dirty="0" smtClean="0">
                <a:solidFill>
                  <a:schemeClr val="accent2"/>
                </a:solidFill>
              </a:rPr>
              <a:t>2600 Hz wink</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7012263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510504" y="4266298"/>
            <a:ext cx="2083648" cy="523220"/>
          </a:xfrm>
          <a:prstGeom prst="rect">
            <a:avLst/>
          </a:prstGeom>
          <a:noFill/>
        </p:spPr>
        <p:txBody>
          <a:bodyPr wrap="none" rtlCol="0">
            <a:spAutoFit/>
          </a:bodyPr>
          <a:lstStyle/>
          <a:p>
            <a:r>
              <a:rPr lang="en-US" sz="2800" dirty="0" smtClean="0">
                <a:solidFill>
                  <a:srgbClr val="558ED5"/>
                </a:solidFill>
              </a:rPr>
              <a:t>&lt;digit tones&gt;</a:t>
            </a:r>
            <a:endParaRPr lang="en-US" sz="2800" dirty="0">
              <a:solidFill>
                <a:srgbClr val="558ED5"/>
              </a:solidFill>
            </a:endParaRPr>
          </a:p>
        </p:txBody>
      </p: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0043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6712345" y="1782995"/>
            <a:ext cx="907236" cy="2539132"/>
          </a:xfrm>
          <a:prstGeom prst="straightConnector1">
            <a:avLst/>
          </a:prstGeom>
          <a:ln w="38100">
            <a:solidFill>
              <a:schemeClr val="accent2">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529526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6712345" y="1782995"/>
            <a:ext cx="907236" cy="2539132"/>
          </a:xfrm>
          <a:prstGeom prst="straightConnector1">
            <a:avLst/>
          </a:prstGeom>
          <a:ln w="38100">
            <a:solidFill>
              <a:schemeClr val="accent2">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16200000">
            <a:off x="475497" y="2805408"/>
            <a:ext cx="1359367" cy="523220"/>
          </a:xfrm>
          <a:prstGeom prst="rect">
            <a:avLst/>
          </a:prstGeom>
          <a:noFill/>
        </p:spPr>
        <p:txBody>
          <a:bodyPr wrap="none" rtlCol="0">
            <a:spAutoFit/>
          </a:bodyPr>
          <a:lstStyle/>
          <a:p>
            <a:r>
              <a:rPr lang="en-US" sz="2800" dirty="0" smtClean="0">
                <a:solidFill>
                  <a:schemeClr val="tx2">
                    <a:lumMod val="75000"/>
                  </a:schemeClr>
                </a:solidFill>
              </a:rPr>
              <a:t>2600 Hz</a:t>
            </a:r>
            <a:endParaRPr lang="en-US" sz="2800" dirty="0">
              <a:solidFill>
                <a:schemeClr val="tx2">
                  <a:lumMod val="75000"/>
                </a:schemeClr>
              </a:solidFill>
            </a:endParaRPr>
          </a:p>
        </p:txBody>
      </p:sp>
    </p:spTree>
    <p:extLst>
      <p:ext uri="{BB962C8B-B14F-4D97-AF65-F5344CB8AC3E}">
        <p14:creationId xmlns:p14="http://schemas.microsoft.com/office/powerpoint/2010/main" val="125235526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flipH="1" flipV="1">
            <a:off x="6712345" y="1782995"/>
            <a:ext cx="907236" cy="2539132"/>
          </a:xfrm>
          <a:prstGeom prst="straightConnector1">
            <a:avLst/>
          </a:prstGeom>
          <a:ln w="38100">
            <a:solidFill>
              <a:schemeClr val="accent2">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808978" y="4266298"/>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sp>
        <p:nvSpPr>
          <p:cNvPr id="23" name="TextBox 22"/>
          <p:cNvSpPr txBox="1"/>
          <p:nvPr/>
        </p:nvSpPr>
        <p:spPr>
          <a:xfrm rot="16200000">
            <a:off x="475497" y="2805408"/>
            <a:ext cx="1359367" cy="523220"/>
          </a:xfrm>
          <a:prstGeom prst="rect">
            <a:avLst/>
          </a:prstGeom>
          <a:noFill/>
        </p:spPr>
        <p:txBody>
          <a:bodyPr wrap="none" rtlCol="0">
            <a:spAutoFit/>
          </a:bodyPr>
          <a:lstStyle/>
          <a:p>
            <a:r>
              <a:rPr lang="en-US" sz="2800" dirty="0" smtClean="0">
                <a:solidFill>
                  <a:schemeClr val="tx2">
                    <a:lumMod val="75000"/>
                  </a:schemeClr>
                </a:solidFill>
              </a:rPr>
              <a:t>2600 Hz</a:t>
            </a:r>
            <a:endParaRPr lang="en-US" sz="2800" dirty="0">
              <a:solidFill>
                <a:schemeClr val="tx2">
                  <a:lumMod val="75000"/>
                </a:schemeClr>
              </a:solidFill>
            </a:endParaRPr>
          </a:p>
        </p:txBody>
      </p:sp>
    </p:spTree>
    <p:extLst>
      <p:ext uri="{BB962C8B-B14F-4D97-AF65-F5344CB8AC3E}">
        <p14:creationId xmlns:p14="http://schemas.microsoft.com/office/powerpoint/2010/main" val="222124672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808978" y="4266298"/>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sp>
        <p:nvSpPr>
          <p:cNvPr id="23" name="TextBox 22"/>
          <p:cNvSpPr txBox="1"/>
          <p:nvPr/>
        </p:nvSpPr>
        <p:spPr>
          <a:xfrm rot="16200000">
            <a:off x="475497" y="2805408"/>
            <a:ext cx="1359367" cy="523220"/>
          </a:xfrm>
          <a:prstGeom prst="rect">
            <a:avLst/>
          </a:prstGeom>
          <a:noFill/>
        </p:spPr>
        <p:txBody>
          <a:bodyPr wrap="none" rtlCol="0">
            <a:spAutoFit/>
          </a:bodyPr>
          <a:lstStyle/>
          <a:p>
            <a:r>
              <a:rPr lang="en-US" sz="2800" dirty="0" smtClean="0">
                <a:solidFill>
                  <a:schemeClr val="tx2">
                    <a:lumMod val="75000"/>
                  </a:schemeClr>
                </a:solidFill>
              </a:rPr>
              <a:t>2600 Hz</a:t>
            </a:r>
            <a:endParaRPr lang="en-US" sz="2800" dirty="0">
              <a:solidFill>
                <a:schemeClr val="tx2">
                  <a:lumMod val="75000"/>
                </a:schemeClr>
              </a:solidFill>
            </a:endParaRPr>
          </a:p>
        </p:txBody>
      </p:sp>
    </p:spTree>
    <p:extLst>
      <p:ext uri="{BB962C8B-B14F-4D97-AF65-F5344CB8AC3E}">
        <p14:creationId xmlns:p14="http://schemas.microsoft.com/office/powerpoint/2010/main" val="35348654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3808978" y="4266298"/>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spTree>
    <p:extLst>
      <p:ext uri="{BB962C8B-B14F-4D97-AF65-F5344CB8AC3E}">
        <p14:creationId xmlns:p14="http://schemas.microsoft.com/office/powerpoint/2010/main" val="117661956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120867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546929" y="5191013"/>
            <a:ext cx="2131513" cy="523220"/>
          </a:xfrm>
          <a:prstGeom prst="rect">
            <a:avLst/>
          </a:prstGeom>
          <a:noFill/>
        </p:spPr>
        <p:txBody>
          <a:bodyPr wrap="none" rtlCol="0">
            <a:spAutoFit/>
          </a:bodyPr>
          <a:lstStyle/>
          <a:p>
            <a:r>
              <a:rPr lang="en-US" sz="2800" dirty="0" smtClean="0">
                <a:solidFill>
                  <a:schemeClr val="accent2"/>
                </a:solidFill>
              </a:rPr>
              <a:t>2600 Hz wink</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22" name="Straight Arrow Connector 21"/>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387551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0"/>
            <a:ext cx="9159475" cy="6858000"/>
          </a:xfrm>
          <a:prstGeom prst="rect">
            <a:avLst/>
          </a:prstGeom>
        </p:spPr>
      </p:pic>
    </p:spTree>
    <p:extLst>
      <p:ext uri="{BB962C8B-B14F-4D97-AF65-F5344CB8AC3E}">
        <p14:creationId xmlns:p14="http://schemas.microsoft.com/office/powerpoint/2010/main" val="280416193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546929" y="5191013"/>
            <a:ext cx="2131513" cy="523220"/>
          </a:xfrm>
          <a:prstGeom prst="rect">
            <a:avLst/>
          </a:prstGeom>
          <a:noFill/>
        </p:spPr>
        <p:txBody>
          <a:bodyPr wrap="none" rtlCol="0">
            <a:spAutoFit/>
          </a:bodyPr>
          <a:lstStyle/>
          <a:p>
            <a:r>
              <a:rPr lang="en-US" sz="2800" dirty="0" smtClean="0">
                <a:solidFill>
                  <a:schemeClr val="accent2"/>
                </a:solidFill>
              </a:rPr>
              <a:t>2600 Hz wink</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sp>
        <p:nvSpPr>
          <p:cNvPr id="21" name="TextBox 20"/>
          <p:cNvSpPr txBox="1"/>
          <p:nvPr/>
        </p:nvSpPr>
        <p:spPr>
          <a:xfrm rot="5400000">
            <a:off x="755325" y="2783632"/>
            <a:ext cx="2131513" cy="523220"/>
          </a:xfrm>
          <a:prstGeom prst="rect">
            <a:avLst/>
          </a:prstGeom>
          <a:noFill/>
        </p:spPr>
        <p:txBody>
          <a:bodyPr wrap="none" rtlCol="0">
            <a:spAutoFit/>
          </a:bodyPr>
          <a:lstStyle/>
          <a:p>
            <a:r>
              <a:rPr lang="en-US" sz="2800" dirty="0" smtClean="0">
                <a:solidFill>
                  <a:schemeClr val="accent2"/>
                </a:solidFill>
              </a:rPr>
              <a:t>2600 Hz wink</a:t>
            </a:r>
            <a:endParaRPr lang="en-US" sz="2800" dirty="0">
              <a:solidFill>
                <a:schemeClr val="accent2"/>
              </a:solidFill>
            </a:endParaRPr>
          </a:p>
        </p:txBody>
      </p:sp>
      <p:cxnSp>
        <p:nvCxnSpPr>
          <p:cNvPr id="22" name="Straight Arrow Connector 21"/>
          <p:cNvCxnSpPr>
            <a:endCxn id="14" idx="0"/>
          </p:cNvCxnSpPr>
          <p:nvPr/>
        </p:nvCxnSpPr>
        <p:spPr>
          <a:xfrm>
            <a:off x="1475098" y="1782995"/>
            <a:ext cx="0" cy="2539131"/>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9341949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06119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rot="16200000">
            <a:off x="50509" y="2786081"/>
            <a:ext cx="2083648" cy="523220"/>
          </a:xfrm>
          <a:prstGeom prst="rect">
            <a:avLst/>
          </a:prstGeom>
          <a:noFill/>
        </p:spPr>
        <p:txBody>
          <a:bodyPr wrap="none" rtlCol="0">
            <a:spAutoFit/>
          </a:bodyPr>
          <a:lstStyle/>
          <a:p>
            <a:r>
              <a:rPr lang="en-US" sz="2800" dirty="0" smtClean="0">
                <a:solidFill>
                  <a:srgbClr val="17375E"/>
                </a:solidFill>
              </a:rPr>
              <a:t>&lt;digit tones&gt;</a:t>
            </a:r>
            <a:endParaRPr lang="en-US" sz="2800" dirty="0">
              <a:solidFill>
                <a:srgbClr val="17375E"/>
              </a:solidFill>
            </a:endParaRPr>
          </a:p>
        </p:txBody>
      </p:sp>
    </p:spTree>
    <p:extLst>
      <p:ext uri="{BB962C8B-B14F-4D97-AF65-F5344CB8AC3E}">
        <p14:creationId xmlns:p14="http://schemas.microsoft.com/office/powerpoint/2010/main" val="1876008236"/>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436097" y="4266298"/>
            <a:ext cx="2083648" cy="523220"/>
          </a:xfrm>
          <a:prstGeom prst="rect">
            <a:avLst/>
          </a:prstGeom>
          <a:noFill/>
        </p:spPr>
        <p:txBody>
          <a:bodyPr wrap="none" rtlCol="0">
            <a:spAutoFit/>
          </a:bodyPr>
          <a:lstStyle/>
          <a:p>
            <a:r>
              <a:rPr lang="en-US" sz="2800" dirty="0" smtClean="0">
                <a:solidFill>
                  <a:srgbClr val="558ED5"/>
                </a:solidFill>
              </a:rPr>
              <a:t>&lt;digit tones&gt;</a:t>
            </a:r>
            <a:endParaRPr lang="en-US" sz="2800" dirty="0">
              <a:solidFill>
                <a:srgbClr val="558ED5"/>
              </a:solidFill>
            </a:endParaRPr>
          </a:p>
        </p:txBody>
      </p:sp>
      <p:sp>
        <p:nvSpPr>
          <p:cNvPr id="23" name="TextBox 22"/>
          <p:cNvSpPr txBox="1"/>
          <p:nvPr/>
        </p:nvSpPr>
        <p:spPr>
          <a:xfrm rot="16200000">
            <a:off x="50509" y="2786081"/>
            <a:ext cx="2083648" cy="523220"/>
          </a:xfrm>
          <a:prstGeom prst="rect">
            <a:avLst/>
          </a:prstGeom>
          <a:noFill/>
        </p:spPr>
        <p:txBody>
          <a:bodyPr wrap="none" rtlCol="0">
            <a:spAutoFit/>
          </a:bodyPr>
          <a:lstStyle/>
          <a:p>
            <a:r>
              <a:rPr lang="en-US" sz="2800" dirty="0" smtClean="0">
                <a:solidFill>
                  <a:srgbClr val="17375E"/>
                </a:solidFill>
              </a:rPr>
              <a:t>&lt;digit tones&gt;</a:t>
            </a:r>
            <a:endParaRPr lang="en-US" sz="2800" dirty="0">
              <a:solidFill>
                <a:srgbClr val="17375E"/>
              </a:solidFill>
            </a:endParaRPr>
          </a:p>
        </p:txBody>
      </p:sp>
    </p:spTree>
    <p:extLst>
      <p:ext uri="{BB962C8B-B14F-4D97-AF65-F5344CB8AC3E}">
        <p14:creationId xmlns:p14="http://schemas.microsoft.com/office/powerpoint/2010/main" val="40341726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35775672"/>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18" idx="2"/>
          </p:cNvCxnSpPr>
          <p:nvPr/>
        </p:nvCxnSpPr>
        <p:spPr>
          <a:xfrm flipV="1">
            <a:off x="7619581" y="1782995"/>
            <a:ext cx="484774" cy="2539132"/>
          </a:xfrm>
          <a:prstGeom prst="straightConnector1">
            <a:avLst/>
          </a:prstGeom>
          <a:ln w="38100">
            <a:solidFill>
              <a:schemeClr val="accent2">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6427555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167480"/>
            <a:ext cx="2525851" cy="6463767"/>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167480"/>
            <a:ext cx="2525851" cy="6463767"/>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6918377"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4322126"/>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4887375"/>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2288617" y="5113097"/>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5191013"/>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5615449"/>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5593925"/>
            <a:ext cx="1585715" cy="523220"/>
          </a:xfrm>
          <a:prstGeom prst="rect">
            <a:avLst/>
          </a:prstGeom>
          <a:noFill/>
        </p:spPr>
        <p:txBody>
          <a:bodyPr wrap="none" rtlCol="0">
            <a:spAutoFit/>
          </a:bodyPr>
          <a:lstStyle/>
          <a:p>
            <a:r>
              <a:rPr lang="en-US" sz="2800" dirty="0" smtClean="0"/>
              <a:t>New York</a:t>
            </a:r>
            <a:endParaRPr lang="en-US" sz="2800" dirty="0"/>
          </a:p>
        </p:txBody>
      </p:sp>
      <p:pic>
        <p:nvPicPr>
          <p:cNvPr id="15" name="Picture 14"/>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409727" y="352428"/>
            <a:ext cx="1878890" cy="1430567"/>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7164910" y="352428"/>
            <a:ext cx="1878890" cy="1430567"/>
          </a:xfrm>
          <a:prstGeom prst="rect">
            <a:avLst/>
          </a:prstGeom>
        </p:spPr>
      </p:pic>
      <p:sp>
        <p:nvSpPr>
          <p:cNvPr id="20" name="Oval 19"/>
          <p:cNvSpPr/>
          <p:nvPr/>
        </p:nvSpPr>
        <p:spPr>
          <a:xfrm>
            <a:off x="5531911" y="553493"/>
            <a:ext cx="1632999" cy="965752"/>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Directory Assistance</a:t>
            </a:r>
          </a:p>
        </p:txBody>
      </p:sp>
      <p:cxnSp>
        <p:nvCxnSpPr>
          <p:cNvPr id="16" name="Straight Arrow Connector 15"/>
          <p:cNvCxnSpPr>
            <a:endCxn id="14" idx="0"/>
          </p:cNvCxnSpPr>
          <p:nvPr/>
        </p:nvCxnSpPr>
        <p:spPr>
          <a:xfrm>
            <a:off x="1475098" y="1782995"/>
            <a:ext cx="0" cy="2539131"/>
          </a:xfrm>
          <a:prstGeom prst="straightConnector1">
            <a:avLst/>
          </a:prstGeom>
          <a:ln w="38100">
            <a:solidFill>
              <a:schemeClr val="tx2"/>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18" idx="2"/>
          </p:cNvCxnSpPr>
          <p:nvPr/>
        </p:nvCxnSpPr>
        <p:spPr>
          <a:xfrm flipV="1">
            <a:off x="7619581" y="1782995"/>
            <a:ext cx="484774" cy="2539132"/>
          </a:xfrm>
          <a:prstGeom prst="straightConnector1">
            <a:avLst/>
          </a:prstGeom>
          <a:ln w="38100">
            <a:solidFill>
              <a:schemeClr val="accent2">
                <a:lumMod val="75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 name="Cloud Callout 2"/>
          <p:cNvSpPr/>
          <p:nvPr/>
        </p:nvSpPr>
        <p:spPr>
          <a:xfrm>
            <a:off x="3045293" y="2002989"/>
            <a:ext cx="3102781" cy="2189417"/>
          </a:xfrm>
          <a:prstGeom prst="cloudCallout">
            <a:avLst>
              <a:gd name="adj1" fmla="val -80086"/>
              <a:gd name="adj2" fmla="val 61937"/>
            </a:avLst>
          </a:prstGeom>
          <a:solidFill>
            <a:schemeClr val="tx2">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17375E"/>
                </a:solidFill>
              </a:rPr>
              <a:t>Free call to Directory Assistance</a:t>
            </a:r>
            <a:endParaRPr lang="en-US" sz="2800" dirty="0">
              <a:solidFill>
                <a:srgbClr val="17375E"/>
              </a:solidFill>
            </a:endParaRPr>
          </a:p>
        </p:txBody>
      </p:sp>
    </p:spTree>
    <p:extLst>
      <p:ext uri="{BB962C8B-B14F-4D97-AF65-F5344CB8AC3E}">
        <p14:creationId xmlns:p14="http://schemas.microsoft.com/office/powerpoint/2010/main" val="1267276691"/>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1611331" y="516403"/>
            <a:ext cx="5916100" cy="5792053"/>
          </a:xfrm>
          <a:prstGeom prst="rect">
            <a:avLst/>
          </a:prstGeom>
        </p:spPr>
      </p:pic>
    </p:spTree>
    <p:extLst>
      <p:ext uri="{BB962C8B-B14F-4D97-AF65-F5344CB8AC3E}">
        <p14:creationId xmlns:p14="http://schemas.microsoft.com/office/powerpoint/2010/main" val="627746365"/>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082800" y="0"/>
            <a:ext cx="4959541" cy="6858000"/>
          </a:xfrm>
          <a:prstGeom prst="rect">
            <a:avLst/>
          </a:prstGeom>
        </p:spPr>
      </p:pic>
    </p:spTree>
    <p:extLst>
      <p:ext uri="{BB962C8B-B14F-4D97-AF65-F5344CB8AC3E}">
        <p14:creationId xmlns:p14="http://schemas.microsoft.com/office/powerpoint/2010/main" val="911669018"/>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BEBA8EAE-BF5A-486C-A8C5-ECC9F3942E4B}">
                <a14:imgProps xmlns:a14="http://schemas.microsoft.com/office/drawing/2010/main">
                  <a14:imgLayer r:embed="rId4">
                    <a14:imgEffect>
                      <a14:backgroundRemoval t="4192" b="91018" l="4167" r="97167">
                        <a14:foregroundMark x1="88333" y1="26347" x2="88333" y2="26347"/>
                        <a14:foregroundMark x1="38500" y1="50599" x2="38500" y2="50599"/>
                        <a14:foregroundMark x1="38833" y1="61377" x2="38833" y2="61377"/>
                        <a14:foregroundMark x1="45167" y1="38024" x2="45167" y2="38024"/>
                        <a14:foregroundMark x1="49500" y1="35928" x2="49500" y2="35928"/>
                        <a14:foregroundMark x1="54667" y1="34731" x2="54667" y2="34731"/>
                        <a14:foregroundMark x1="59333" y1="30838" x2="59333" y2="30838"/>
                        <a14:foregroundMark x1="57167" y1="45210" x2="57167" y2="45210"/>
                        <a14:foregroundMark x1="67167" y1="30539" x2="67167" y2="30539"/>
                        <a14:foregroundMark x1="72667" y1="25150" x2="72667" y2="25150"/>
                        <a14:foregroundMark x1="75333" y1="47605" x2="75333" y2="47605"/>
                        <a14:foregroundMark x1="80500" y1="41018" x2="80500" y2="41018"/>
                        <a14:foregroundMark x1="78833" y1="18263" x2="78833" y2="18263"/>
                        <a14:foregroundMark x1="75500" y1="20958" x2="75500" y2="20958"/>
                        <a14:foregroundMark x1="32667" y1="42216" x2="32667" y2="42216"/>
                        <a14:foregroundMark x1="27167" y1="67964" x2="27167" y2="67964"/>
                        <a14:foregroundMark x1="24167" y1="45210" x2="24167" y2="45210"/>
                        <a14:foregroundMark x1="17500" y1="53293" x2="17500" y2="53293"/>
                        <a14:foregroundMark x1="13667" y1="50299" x2="13667" y2="50299"/>
                        <a14:foregroundMark x1="9833" y1="67964" x2="9833" y2="67964"/>
                        <a14:foregroundMark x1="16333" y1="83234" x2="16333" y2="83234"/>
                        <a14:foregroundMark x1="56000" y1="63473" x2="56000" y2="63473"/>
                        <a14:foregroundMark x1="63333" y1="61078" x2="63333" y2="61078"/>
                        <a14:foregroundMark x1="72333" y1="36527" x2="72333" y2="36527"/>
                        <a14:backgroundMark x1="47500" y1="53892" x2="47500" y2="53892"/>
                        <a14:backgroundMark x1="39333" y1="64072" x2="39333" y2="64072"/>
                        <a14:backgroundMark x1="19167" y1="67365" x2="19167" y2="67365"/>
                        <a14:backgroundMark x1="9500" y1="57186" x2="9500" y2="57186"/>
                      </a14:backgroundRemoval>
                    </a14:imgEffect>
                    <a14:imgEffect>
                      <a14:saturation sat="400000"/>
                    </a14:imgEffect>
                  </a14:imgLayer>
                </a14:imgProps>
              </a:ext>
            </a:extLst>
          </a:blip>
          <a:srcRect t="6696" b="5232"/>
          <a:stretch/>
        </p:blipFill>
        <p:spPr>
          <a:xfrm rot="478529">
            <a:off x="2808106" y="2660766"/>
            <a:ext cx="3810000" cy="1867916"/>
          </a:xfrm>
          <a:prstGeom prst="rect">
            <a:avLst/>
          </a:prstGeom>
        </p:spPr>
      </p:pic>
    </p:spTree>
    <p:extLst>
      <p:ext uri="{BB962C8B-B14F-4D97-AF65-F5344CB8AC3E}">
        <p14:creationId xmlns:p14="http://schemas.microsoft.com/office/powerpoint/2010/main" val="2529720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3" name="Picture 2" descr="4A_Toll_Crossbar_195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0841" y="0"/>
            <a:ext cx="5302319" cy="6858000"/>
          </a:xfrm>
          <a:prstGeom prst="rect">
            <a:avLst/>
          </a:prstGeom>
          <a:effectLst>
            <a:glow rad="1905000">
              <a:schemeClr val="tx1">
                <a:lumMod val="95000"/>
                <a:lumOff val="5000"/>
                <a:alpha val="75000"/>
              </a:schemeClr>
            </a:glow>
          </a:effectLst>
        </p:spPr>
      </p:pic>
    </p:spTree>
    <p:extLst>
      <p:ext uri="{BB962C8B-B14F-4D97-AF65-F5344CB8AC3E}">
        <p14:creationId xmlns:p14="http://schemas.microsoft.com/office/powerpoint/2010/main" val="141039132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850900"/>
            <a:ext cx="9144000" cy="5143500"/>
          </a:xfrm>
          <a:prstGeom prst="rect">
            <a:avLst/>
          </a:prstGeom>
        </p:spPr>
      </p:pic>
    </p:spTree>
    <p:extLst>
      <p:ext uri="{BB962C8B-B14F-4D97-AF65-F5344CB8AC3E}">
        <p14:creationId xmlns:p14="http://schemas.microsoft.com/office/powerpoint/2010/main" val="27880464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50900"/>
            <a:ext cx="9144000" cy="5143500"/>
          </a:xfrm>
          <a:prstGeom prst="rect">
            <a:avLst/>
          </a:prstGeom>
        </p:spPr>
      </p:pic>
      <p:pic>
        <p:nvPicPr>
          <p:cNvPr id="3" name="Picture 2"/>
          <p:cNvPicPr>
            <a:picLocks noChangeAspect="1"/>
          </p:cNvPicPr>
          <p:nvPr/>
        </p:nvPicPr>
        <p:blipFill>
          <a:blip r:embed="rId3"/>
          <a:stretch>
            <a:fillRect/>
          </a:stretch>
        </p:blipFill>
        <p:spPr>
          <a:xfrm>
            <a:off x="3403708" y="1577115"/>
            <a:ext cx="3014658" cy="3014658"/>
          </a:xfrm>
          <a:prstGeom prst="rect">
            <a:avLst/>
          </a:prstGeom>
        </p:spPr>
      </p:pic>
    </p:spTree>
    <p:extLst>
      <p:ext uri="{BB962C8B-B14F-4D97-AF65-F5344CB8AC3E}">
        <p14:creationId xmlns:p14="http://schemas.microsoft.com/office/powerpoint/2010/main" val="2583766278"/>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Chris </a:t>
            </a:r>
            <a:r>
              <a:rPr lang="en-US" dirty="0" err="1" smtClean="0"/>
              <a:t>Pyne</a:t>
            </a:r>
            <a:endParaRPr lang="en-US" dirty="0"/>
          </a:p>
        </p:txBody>
      </p:sp>
      <p:sp>
        <p:nvSpPr>
          <p:cNvPr id="5" name="Content Placeholder 4"/>
          <p:cNvSpPr>
            <a:spLocks noGrp="1"/>
          </p:cNvSpPr>
          <p:nvPr>
            <p:ph idx="1"/>
          </p:nvPr>
        </p:nvSpPr>
        <p:spPr/>
        <p:txBody>
          <a:bodyPr>
            <a:normAutofit fontScale="92500" lnSpcReduction="10000"/>
          </a:bodyPr>
          <a:lstStyle/>
          <a:p>
            <a:pPr marL="0" indent="0">
              <a:buNone/>
            </a:pPr>
            <a:r>
              <a:rPr lang="en-US" b="1" dirty="0" smtClean="0"/>
              <a:t>Age: </a:t>
            </a:r>
            <a:r>
              <a:rPr lang="en-US" dirty="0" smtClean="0"/>
              <a:t>18 (troublemaker since 15)</a:t>
            </a:r>
          </a:p>
          <a:p>
            <a:pPr marL="0" indent="0">
              <a:buNone/>
            </a:pPr>
            <a:r>
              <a:rPr lang="en-US" b="1" dirty="0" smtClean="0"/>
              <a:t>Hometown: </a:t>
            </a:r>
            <a:r>
              <a:rPr lang="en-US" dirty="0" smtClean="0"/>
              <a:t>Marblehead, MA</a:t>
            </a:r>
          </a:p>
          <a:p>
            <a:pPr marL="0" indent="0">
              <a:buNone/>
            </a:pPr>
            <a:r>
              <a:rPr lang="en-US" b="1" dirty="0" smtClean="0"/>
              <a:t>High school: </a:t>
            </a:r>
            <a:r>
              <a:rPr lang="en-US" dirty="0" smtClean="0"/>
              <a:t>Governor Drummer Academy</a:t>
            </a:r>
          </a:p>
          <a:p>
            <a:pPr marL="0" indent="0">
              <a:buNone/>
            </a:pPr>
            <a:r>
              <a:rPr lang="en-US" b="1" dirty="0" smtClean="0"/>
              <a:t>College: </a:t>
            </a:r>
            <a:r>
              <a:rPr lang="en-US" dirty="0" smtClean="0"/>
              <a:t>Harvard University</a:t>
            </a:r>
          </a:p>
          <a:p>
            <a:pPr marL="0" indent="0">
              <a:buNone/>
            </a:pPr>
            <a:r>
              <a:rPr lang="en-US" b="1" dirty="0" err="1" smtClean="0"/>
              <a:t>Extracurriculars</a:t>
            </a:r>
            <a:r>
              <a:rPr lang="en-US" b="1" dirty="0" smtClean="0"/>
              <a:t>: </a:t>
            </a:r>
            <a:r>
              <a:rPr lang="en-US" dirty="0" smtClean="0"/>
              <a:t>WHRB Radio</a:t>
            </a:r>
          </a:p>
          <a:p>
            <a:pPr marL="0" indent="0">
              <a:buNone/>
            </a:pPr>
            <a:r>
              <a:rPr lang="en-US" b="1" dirty="0" smtClean="0"/>
              <a:t>Accomplices: </a:t>
            </a:r>
            <a:r>
              <a:rPr lang="en-US" dirty="0" smtClean="0"/>
              <a:t>Rick Turner(Harvard), Paul </a:t>
            </a:r>
            <a:r>
              <a:rPr lang="en-US" dirty="0" err="1" smtClean="0"/>
              <a:t>Heckel</a:t>
            </a:r>
            <a:r>
              <a:rPr lang="en-US" dirty="0" smtClean="0"/>
              <a:t> (MIT), Tony </a:t>
            </a:r>
            <a:r>
              <a:rPr lang="en-US" dirty="0" err="1" smtClean="0"/>
              <a:t>Lauck</a:t>
            </a:r>
            <a:r>
              <a:rPr lang="en-US" dirty="0" smtClean="0"/>
              <a:t> (Harvard), Ed Ross (Harvard)</a:t>
            </a:r>
          </a:p>
          <a:p>
            <a:pPr marL="0" indent="0">
              <a:buNone/>
            </a:pPr>
            <a:endParaRPr lang="en-US" dirty="0"/>
          </a:p>
          <a:p>
            <a:pPr marL="0" indent="0">
              <a:buNone/>
            </a:pPr>
            <a:r>
              <a:rPr lang="en-US" b="1" dirty="0" smtClean="0"/>
              <a:t>Notes: </a:t>
            </a:r>
            <a:r>
              <a:rPr lang="en-US" dirty="0" smtClean="0"/>
              <a:t>Ham radio enthusiast. </a:t>
            </a:r>
          </a:p>
        </p:txBody>
      </p:sp>
    </p:spTree>
    <p:extLst>
      <p:ext uri="{BB962C8B-B14F-4D97-AF65-F5344CB8AC3E}">
        <p14:creationId xmlns:p14="http://schemas.microsoft.com/office/powerpoint/2010/main" val="30806286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266700" y="0"/>
            <a:ext cx="8609580" cy="6858000"/>
          </a:xfrm>
          <a:prstGeom prst="rect">
            <a:avLst/>
          </a:prstGeom>
        </p:spPr>
      </p:pic>
    </p:spTree>
    <p:extLst>
      <p:ext uri="{BB962C8B-B14F-4D97-AF65-F5344CB8AC3E}">
        <p14:creationId xmlns:p14="http://schemas.microsoft.com/office/powerpoint/2010/main" val="3518867814"/>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774700" y="0"/>
            <a:ext cx="7593594" cy="6858000"/>
          </a:xfrm>
          <a:prstGeom prst="rect">
            <a:avLst/>
          </a:prstGeom>
        </p:spPr>
      </p:pic>
    </p:spTree>
    <p:extLst>
      <p:ext uri="{BB962C8B-B14F-4D97-AF65-F5344CB8AC3E}">
        <p14:creationId xmlns:p14="http://schemas.microsoft.com/office/powerpoint/2010/main" val="161992860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527426"/>
            <a:ext cx="9144000" cy="5887683"/>
          </a:xfrm>
          <a:prstGeom prst="rect">
            <a:avLst/>
          </a:prstGeom>
        </p:spPr>
      </p:pic>
    </p:spTree>
    <p:extLst>
      <p:ext uri="{BB962C8B-B14F-4D97-AF65-F5344CB8AC3E}">
        <p14:creationId xmlns:p14="http://schemas.microsoft.com/office/powerpoint/2010/main" val="402519851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Get Real</a:t>
            </a:r>
            <a:endParaRPr lang="en-US" dirty="0"/>
          </a:p>
        </p:txBody>
      </p:sp>
      <p:pic>
        <p:nvPicPr>
          <p:cNvPr id="4" name="Picture 3"/>
          <p:cNvPicPr>
            <a:picLocks noChangeAspect="1"/>
          </p:cNvPicPr>
          <p:nvPr/>
        </p:nvPicPr>
        <p:blipFill>
          <a:blip r:embed="rId3"/>
          <a:stretch>
            <a:fillRect/>
          </a:stretch>
        </p:blipFill>
        <p:spPr>
          <a:xfrm>
            <a:off x="1574284" y="1564878"/>
            <a:ext cx="5995433" cy="4785445"/>
          </a:xfrm>
          <a:prstGeom prst="rect">
            <a:avLst/>
          </a:prstGeom>
        </p:spPr>
      </p:pic>
    </p:spTree>
    <p:extLst>
      <p:ext uri="{BB962C8B-B14F-4D97-AF65-F5344CB8AC3E}">
        <p14:creationId xmlns:p14="http://schemas.microsoft.com/office/powerpoint/2010/main" val="105516976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35200" y="0"/>
            <a:ext cx="4653935" cy="6858000"/>
          </a:xfrm>
          <a:prstGeom prst="rect">
            <a:avLst/>
          </a:prstGeom>
        </p:spPr>
      </p:pic>
    </p:spTree>
    <p:extLst>
      <p:ext uri="{BB962C8B-B14F-4D97-AF65-F5344CB8AC3E}">
        <p14:creationId xmlns:p14="http://schemas.microsoft.com/office/powerpoint/2010/main" val="107515228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AT&amp;T’s Problem</a:t>
            </a:r>
            <a:endParaRPr lang="en-US" dirty="0"/>
          </a:p>
        </p:txBody>
      </p:sp>
      <p:sp>
        <p:nvSpPr>
          <p:cNvPr id="3" name="Content Placeholder 2"/>
          <p:cNvSpPr>
            <a:spLocks noGrp="1"/>
          </p:cNvSpPr>
          <p:nvPr>
            <p:ph idx="1"/>
          </p:nvPr>
        </p:nvSpPr>
        <p:spPr>
          <a:xfrm>
            <a:off x="457200" y="1995308"/>
            <a:ext cx="8229600" cy="4525963"/>
          </a:xfrm>
        </p:spPr>
        <p:txBody>
          <a:bodyPr/>
          <a:lstStyle/>
          <a:p>
            <a:r>
              <a:rPr lang="en-US" dirty="0" smtClean="0"/>
              <a:t>Prosecuting kids inadvisable</a:t>
            </a:r>
          </a:p>
          <a:p>
            <a:pPr lvl="1"/>
            <a:r>
              <a:rPr lang="en-US" dirty="0" smtClean="0"/>
              <a:t>Bad publicity</a:t>
            </a:r>
          </a:p>
          <a:p>
            <a:pPr lvl="1"/>
            <a:r>
              <a:rPr lang="en-US" dirty="0" smtClean="0"/>
              <a:t>Spreads awareness of </a:t>
            </a:r>
            <a:r>
              <a:rPr lang="en-US" dirty="0" err="1" smtClean="0"/>
              <a:t>vuln</a:t>
            </a:r>
            <a:endParaRPr lang="en-US" dirty="0" smtClean="0"/>
          </a:p>
          <a:p>
            <a:r>
              <a:rPr lang="en-US" dirty="0" smtClean="0"/>
              <a:t>Network upgrade will take decades and $$</a:t>
            </a:r>
          </a:p>
          <a:p>
            <a:r>
              <a:rPr lang="en-US" dirty="0" smtClean="0"/>
              <a:t>Not even sure how bad the problem is</a:t>
            </a:r>
          </a:p>
        </p:txBody>
      </p:sp>
    </p:spTree>
    <p:extLst>
      <p:ext uri="{BB962C8B-B14F-4D97-AF65-F5344CB8AC3E}">
        <p14:creationId xmlns:p14="http://schemas.microsoft.com/office/powerpoint/2010/main" val="406964616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a:t>
            </a:r>
            <a:r>
              <a:rPr lang="en-US" dirty="0" err="1" smtClean="0"/>
              <a:t>Greenstar</a:t>
            </a:r>
            <a:endParaRPr lang="en-US" dirty="0"/>
          </a:p>
        </p:txBody>
      </p:sp>
      <p:sp>
        <p:nvSpPr>
          <p:cNvPr id="3" name="Content Placeholder 2"/>
          <p:cNvSpPr>
            <a:spLocks noGrp="1"/>
          </p:cNvSpPr>
          <p:nvPr>
            <p:ph idx="1"/>
          </p:nvPr>
        </p:nvSpPr>
        <p:spPr>
          <a:xfrm>
            <a:off x="457200" y="2023530"/>
            <a:ext cx="8229600" cy="4525963"/>
          </a:xfrm>
        </p:spPr>
        <p:txBody>
          <a:bodyPr/>
          <a:lstStyle/>
          <a:p>
            <a:r>
              <a:rPr lang="en-US" dirty="0" smtClean="0"/>
              <a:t>Began in 1964</a:t>
            </a:r>
          </a:p>
          <a:p>
            <a:r>
              <a:rPr lang="en-US" dirty="0" smtClean="0"/>
              <a:t>First known instance of mass surveillance</a:t>
            </a:r>
          </a:p>
          <a:p>
            <a:pPr marL="0" indent="0">
              <a:buNone/>
            </a:pPr>
            <a:endParaRPr lang="en-US" dirty="0" smtClean="0"/>
          </a:p>
          <a:p>
            <a:pPr marL="0" indent="0" algn="ctr">
              <a:buNone/>
            </a:pPr>
            <a:r>
              <a:rPr lang="en-US" dirty="0" smtClean="0"/>
              <a:t>Monitored ~33 million calls</a:t>
            </a:r>
          </a:p>
          <a:p>
            <a:pPr marL="0" indent="0" algn="ctr">
              <a:buNone/>
            </a:pPr>
            <a:r>
              <a:rPr lang="en-US" dirty="0" smtClean="0"/>
              <a:t>Recorded 1.5 million calls</a:t>
            </a:r>
            <a:endParaRPr lang="en-US" dirty="0"/>
          </a:p>
        </p:txBody>
      </p:sp>
    </p:spTree>
    <p:extLst>
      <p:ext uri="{BB962C8B-B14F-4D97-AF65-F5344CB8AC3E}">
        <p14:creationId xmlns:p14="http://schemas.microsoft.com/office/powerpoint/2010/main" val="384703900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maller-Panel_--_Chicago-Franklin_1938.png"/>
          <p:cNvPicPr>
            <a:picLocks noChangeAspect="1"/>
          </p:cNvPicPr>
          <p:nvPr/>
        </p:nvPicPr>
        <p:blipFill rotWithShape="1">
          <a:blip r:embed="rId3">
            <a:extLst>
              <a:ext uri="{28A0092B-C50C-407E-A947-70E740481C1C}">
                <a14:useLocalDpi xmlns:a14="http://schemas.microsoft.com/office/drawing/2010/main" val="0"/>
              </a:ext>
            </a:extLst>
          </a:blip>
          <a:srcRect t="6250"/>
          <a:stretch/>
        </p:blipFill>
        <p:spPr>
          <a:xfrm>
            <a:off x="0" y="0"/>
            <a:ext cx="9144000" cy="6858000"/>
          </a:xfrm>
          <a:prstGeom prst="rect">
            <a:avLst/>
          </a:prstGeom>
        </p:spPr>
      </p:pic>
    </p:spTree>
    <p:extLst>
      <p:ext uri="{BB962C8B-B14F-4D97-AF65-F5344CB8AC3E}">
        <p14:creationId xmlns:p14="http://schemas.microsoft.com/office/powerpoint/2010/main" val="401113461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330200" y="0"/>
            <a:ext cx="8481373" cy="6858000"/>
          </a:xfrm>
          <a:prstGeom prst="rect">
            <a:avLst/>
          </a:prstGeom>
        </p:spPr>
      </p:pic>
    </p:spTree>
    <p:extLst>
      <p:ext uri="{BB962C8B-B14F-4D97-AF65-F5344CB8AC3E}">
        <p14:creationId xmlns:p14="http://schemas.microsoft.com/office/powerpoint/2010/main" val="341643037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84200" y="1967003"/>
            <a:ext cx="7975600" cy="3568700"/>
          </a:xfrm>
          <a:prstGeom prst="rect">
            <a:avLst/>
          </a:prstGeom>
        </p:spPr>
      </p:pic>
      <p:sp>
        <p:nvSpPr>
          <p:cNvPr id="9" name="Title 8"/>
          <p:cNvSpPr>
            <a:spLocks noGrp="1"/>
          </p:cNvSpPr>
          <p:nvPr>
            <p:ph type="title"/>
          </p:nvPr>
        </p:nvSpPr>
        <p:spPr/>
        <p:txBody>
          <a:bodyPr/>
          <a:lstStyle/>
          <a:p>
            <a:r>
              <a:rPr lang="en-US" dirty="0" smtClean="0"/>
              <a:t>1975: The Story Breaks</a:t>
            </a:r>
            <a:endParaRPr lang="en-US" dirty="0"/>
          </a:p>
        </p:txBody>
      </p:sp>
    </p:spTree>
    <p:extLst>
      <p:ext uri="{BB962C8B-B14F-4D97-AF65-F5344CB8AC3E}">
        <p14:creationId xmlns:p14="http://schemas.microsoft.com/office/powerpoint/2010/main" val="151651598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9900" y="0"/>
            <a:ext cx="8203382" cy="6858000"/>
          </a:xfrm>
          <a:prstGeom prst="rect">
            <a:avLst/>
          </a:prstGeom>
        </p:spPr>
      </p:pic>
    </p:spTree>
    <p:extLst>
      <p:ext uri="{BB962C8B-B14F-4D97-AF65-F5344CB8AC3E}">
        <p14:creationId xmlns:p14="http://schemas.microsoft.com/office/powerpoint/2010/main" val="156597301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Emerging Community</a:t>
            </a:r>
            <a:endParaRPr lang="en-US" dirty="0"/>
          </a:p>
        </p:txBody>
      </p:sp>
      <p:sp>
        <p:nvSpPr>
          <p:cNvPr id="3" name="Content Placeholder 2"/>
          <p:cNvSpPr>
            <a:spLocks noGrp="1"/>
          </p:cNvSpPr>
          <p:nvPr>
            <p:ph idx="1"/>
          </p:nvPr>
        </p:nvSpPr>
        <p:spPr/>
        <p:txBody>
          <a:bodyPr/>
          <a:lstStyle/>
          <a:p>
            <a:pPr marL="0" indent="0">
              <a:buNone/>
            </a:pPr>
            <a:r>
              <a:rPr lang="en-US" b="1" dirty="0" smtClean="0"/>
              <a:t>Capitol: </a:t>
            </a:r>
            <a:r>
              <a:rPr lang="en-US" dirty="0" smtClean="0"/>
              <a:t>Los Angeles</a:t>
            </a:r>
          </a:p>
          <a:p>
            <a:pPr marL="0" indent="0">
              <a:buNone/>
            </a:pPr>
            <a:endParaRPr lang="en-US" dirty="0"/>
          </a:p>
          <a:p>
            <a:pPr marL="0" indent="0">
              <a:buNone/>
            </a:pPr>
            <a:r>
              <a:rPr lang="en-US" b="1" dirty="0" smtClean="0"/>
              <a:t>Chat Rooms:</a:t>
            </a:r>
          </a:p>
          <a:p>
            <a:pPr marL="0" indent="0">
              <a:buNone/>
            </a:pPr>
            <a:r>
              <a:rPr lang="en-US" dirty="0" smtClean="0"/>
              <a:t>Non-working numbers</a:t>
            </a:r>
          </a:p>
          <a:p>
            <a:pPr marL="0" indent="0">
              <a:buNone/>
            </a:pPr>
            <a:r>
              <a:rPr lang="en-US" dirty="0" smtClean="0"/>
              <a:t>Loop-</a:t>
            </a:r>
            <a:r>
              <a:rPr lang="en-US" dirty="0" err="1" smtClean="0"/>
              <a:t>arounds</a:t>
            </a:r>
            <a:endParaRPr lang="en-US" dirty="0" smtClean="0"/>
          </a:p>
          <a:p>
            <a:pPr marL="0" indent="0">
              <a:buNone/>
            </a:pPr>
            <a:r>
              <a:rPr lang="en-US" dirty="0" smtClean="0"/>
              <a:t>Socially engineered “conferences”</a:t>
            </a:r>
            <a:endParaRPr lang="en-US" dirty="0"/>
          </a:p>
          <a:p>
            <a:pPr marL="0" indent="0">
              <a:buNone/>
            </a:pPr>
            <a:r>
              <a:rPr lang="en-US" dirty="0" smtClean="0"/>
              <a:t>Joke lines</a:t>
            </a:r>
          </a:p>
        </p:txBody>
      </p:sp>
    </p:spTree>
    <p:extLst>
      <p:ext uri="{BB962C8B-B14F-4D97-AF65-F5344CB8AC3E}">
        <p14:creationId xmlns:p14="http://schemas.microsoft.com/office/powerpoint/2010/main" val="378252367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Joe </a:t>
            </a:r>
            <a:r>
              <a:rPr lang="en-US" dirty="0" err="1" smtClean="0"/>
              <a:t>Engressia</a:t>
            </a:r>
            <a:r>
              <a:rPr lang="en-US" dirty="0" smtClean="0"/>
              <a:t> “The Whistler”</a:t>
            </a:r>
            <a:endParaRPr lang="en-US" dirty="0"/>
          </a:p>
        </p:txBody>
      </p:sp>
      <p:pic>
        <p:nvPicPr>
          <p:cNvPr id="4" name="Picture 3"/>
          <p:cNvPicPr>
            <a:picLocks noChangeAspect="1"/>
          </p:cNvPicPr>
          <p:nvPr/>
        </p:nvPicPr>
        <p:blipFill>
          <a:blip r:embed="rId3"/>
          <a:stretch>
            <a:fillRect/>
          </a:stretch>
        </p:blipFill>
        <p:spPr>
          <a:xfrm>
            <a:off x="2808941" y="1894076"/>
            <a:ext cx="3544444" cy="4306514"/>
          </a:xfrm>
          <a:prstGeom prst="rect">
            <a:avLst/>
          </a:prstGeom>
        </p:spPr>
      </p:pic>
    </p:spTree>
    <p:extLst>
      <p:ext uri="{BB962C8B-B14F-4D97-AF65-F5344CB8AC3E}">
        <p14:creationId xmlns:p14="http://schemas.microsoft.com/office/powerpoint/2010/main" val="109943989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John Draper “</a:t>
            </a:r>
            <a:r>
              <a:rPr lang="en-US" dirty="0" err="1" smtClean="0"/>
              <a:t>Cap’n</a:t>
            </a:r>
            <a:r>
              <a:rPr lang="en-US" dirty="0" smtClean="0"/>
              <a:t> Crunch”</a:t>
            </a:r>
            <a:endParaRPr lang="en-US" dirty="0"/>
          </a:p>
        </p:txBody>
      </p:sp>
      <p:pic>
        <p:nvPicPr>
          <p:cNvPr id="3" name="Picture 2"/>
          <p:cNvPicPr>
            <a:picLocks noChangeAspect="1"/>
          </p:cNvPicPr>
          <p:nvPr/>
        </p:nvPicPr>
        <p:blipFill>
          <a:blip r:embed="rId3"/>
          <a:stretch>
            <a:fillRect/>
          </a:stretch>
        </p:blipFill>
        <p:spPr>
          <a:xfrm>
            <a:off x="1054100" y="1643945"/>
            <a:ext cx="7023100" cy="4686300"/>
          </a:xfrm>
          <a:prstGeom prst="rect">
            <a:avLst/>
          </a:prstGeom>
        </p:spPr>
      </p:pic>
    </p:spTree>
    <p:extLst>
      <p:ext uri="{BB962C8B-B14F-4D97-AF65-F5344CB8AC3E}">
        <p14:creationId xmlns:p14="http://schemas.microsoft.com/office/powerpoint/2010/main" val="4171227789"/>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2111 conference</a:t>
            </a:r>
            <a:endParaRPr lang="en-US" dirty="0" smtClean="0"/>
          </a:p>
        </p:txBody>
      </p:sp>
      <p:sp>
        <p:nvSpPr>
          <p:cNvPr id="3" name="Content Placeholder 2"/>
          <p:cNvSpPr>
            <a:spLocks noGrp="1"/>
          </p:cNvSpPr>
          <p:nvPr>
            <p:ph idx="1"/>
          </p:nvPr>
        </p:nvSpPr>
        <p:spPr/>
        <p:txBody>
          <a:bodyPr/>
          <a:lstStyle/>
          <a:p>
            <a:r>
              <a:rPr lang="en-US" dirty="0" smtClean="0"/>
              <a:t>Core group:</a:t>
            </a:r>
          </a:p>
          <a:p>
            <a:pPr lvl="1"/>
            <a:r>
              <a:rPr lang="en-US" dirty="0" smtClean="0">
                <a:solidFill>
                  <a:schemeClr val="accent1"/>
                </a:solidFill>
              </a:rPr>
              <a:t>Joe </a:t>
            </a:r>
            <a:r>
              <a:rPr lang="en-US" dirty="0" err="1" smtClean="0">
                <a:solidFill>
                  <a:schemeClr val="accent1"/>
                </a:solidFill>
              </a:rPr>
              <a:t>Engressia</a:t>
            </a:r>
            <a:endParaRPr lang="en-US" dirty="0" smtClean="0">
              <a:solidFill>
                <a:schemeClr val="accent1"/>
              </a:solidFill>
            </a:endParaRPr>
          </a:p>
          <a:p>
            <a:pPr lvl="1"/>
            <a:r>
              <a:rPr lang="en-US" dirty="0" smtClean="0"/>
              <a:t>John Draper</a:t>
            </a:r>
          </a:p>
          <a:p>
            <a:pPr lvl="1"/>
            <a:r>
              <a:rPr lang="en-US" dirty="0" smtClean="0">
                <a:solidFill>
                  <a:srgbClr val="4F81BD"/>
                </a:solidFill>
              </a:rPr>
              <a:t>Bill Acker</a:t>
            </a:r>
            <a:endParaRPr lang="en-US" dirty="0" smtClean="0">
              <a:solidFill>
                <a:srgbClr val="4F81BD"/>
              </a:solidFill>
            </a:endParaRPr>
          </a:p>
          <a:p>
            <a:pPr lvl="1"/>
            <a:r>
              <a:rPr lang="en-US" dirty="0" smtClean="0">
                <a:solidFill>
                  <a:srgbClr val="4F81BD"/>
                </a:solidFill>
              </a:rPr>
              <a:t>Denny </a:t>
            </a:r>
            <a:r>
              <a:rPr lang="en-US" dirty="0" err="1" smtClean="0">
                <a:solidFill>
                  <a:srgbClr val="4F81BD"/>
                </a:solidFill>
              </a:rPr>
              <a:t>Teresi</a:t>
            </a:r>
            <a:endParaRPr lang="en-US" dirty="0" smtClean="0">
              <a:solidFill>
                <a:srgbClr val="4F81BD"/>
              </a:solidFill>
            </a:endParaRPr>
          </a:p>
          <a:p>
            <a:pPr lvl="1"/>
            <a:r>
              <a:rPr lang="en-US" dirty="0" smtClean="0"/>
              <a:t>Mark </a:t>
            </a:r>
            <a:r>
              <a:rPr lang="en-US" dirty="0" err="1" smtClean="0"/>
              <a:t>Bernay</a:t>
            </a:r>
            <a:endParaRPr lang="en-US" dirty="0" smtClean="0"/>
          </a:p>
          <a:p>
            <a:pPr lvl="1"/>
            <a:r>
              <a:rPr lang="en-US" dirty="0" smtClean="0">
                <a:solidFill>
                  <a:srgbClr val="4F81BD"/>
                </a:solidFill>
              </a:rPr>
              <a:t>Jim </a:t>
            </a:r>
            <a:r>
              <a:rPr lang="en-US" dirty="0" err="1" smtClean="0">
                <a:solidFill>
                  <a:srgbClr val="4F81BD"/>
                </a:solidFill>
              </a:rPr>
              <a:t>Fettgather</a:t>
            </a:r>
            <a:endParaRPr lang="en-US" dirty="0" smtClean="0">
              <a:solidFill>
                <a:srgbClr val="4F81BD"/>
              </a:solidFill>
            </a:endParaRPr>
          </a:p>
          <a:p>
            <a:pPr marL="0" indent="0">
              <a:buNone/>
            </a:pPr>
            <a:endParaRPr lang="en-US" dirty="0"/>
          </a:p>
        </p:txBody>
      </p:sp>
    </p:spTree>
    <p:extLst>
      <p:ext uri="{BB962C8B-B14F-4D97-AF65-F5344CB8AC3E}">
        <p14:creationId xmlns:p14="http://schemas.microsoft.com/office/powerpoint/2010/main" val="4151240852"/>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15906" y="1648845"/>
            <a:ext cx="5912189" cy="4588268"/>
          </a:xfrm>
          <a:prstGeom prst="rect">
            <a:avLst/>
          </a:prstGeom>
        </p:spPr>
      </p:pic>
      <p:sp>
        <p:nvSpPr>
          <p:cNvPr id="2" name="Title 1"/>
          <p:cNvSpPr>
            <a:spLocks noGrp="1"/>
          </p:cNvSpPr>
          <p:nvPr>
            <p:ph type="title"/>
          </p:nvPr>
        </p:nvSpPr>
        <p:spPr/>
        <p:txBody>
          <a:bodyPr/>
          <a:lstStyle/>
          <a:p>
            <a:r>
              <a:rPr lang="en-US" dirty="0" smtClean="0"/>
              <a:t>The Phone Phreaks of America</a:t>
            </a:r>
            <a:endParaRPr lang="en-US" dirty="0"/>
          </a:p>
        </p:txBody>
      </p:sp>
    </p:spTree>
    <p:extLst>
      <p:ext uri="{BB962C8B-B14F-4D97-AF65-F5344CB8AC3E}">
        <p14:creationId xmlns:p14="http://schemas.microsoft.com/office/powerpoint/2010/main" val="377296814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“Secrets of the Little Blue Box”</a:t>
            </a:r>
            <a:endParaRPr lang="en-US" dirty="0"/>
          </a:p>
        </p:txBody>
      </p:sp>
      <p:pic>
        <p:nvPicPr>
          <p:cNvPr id="5" name="Picture 4"/>
          <p:cNvPicPr>
            <a:picLocks noChangeAspect="1"/>
          </p:cNvPicPr>
          <p:nvPr/>
        </p:nvPicPr>
        <p:blipFill>
          <a:blip r:embed="rId3"/>
          <a:stretch>
            <a:fillRect/>
          </a:stretch>
        </p:blipFill>
        <p:spPr>
          <a:xfrm>
            <a:off x="0" y="1357874"/>
            <a:ext cx="9144000" cy="5334000"/>
          </a:xfrm>
          <a:prstGeom prst="rect">
            <a:avLst/>
          </a:prstGeom>
        </p:spPr>
      </p:pic>
      <p:sp>
        <p:nvSpPr>
          <p:cNvPr id="4" name="TextBox 3"/>
          <p:cNvSpPr txBox="1"/>
          <p:nvPr/>
        </p:nvSpPr>
        <p:spPr>
          <a:xfrm>
            <a:off x="3490640" y="6079008"/>
            <a:ext cx="2162721" cy="523220"/>
          </a:xfrm>
          <a:prstGeom prst="rect">
            <a:avLst/>
          </a:prstGeom>
          <a:noFill/>
        </p:spPr>
        <p:txBody>
          <a:bodyPr wrap="none" rtlCol="0">
            <a:spAutoFit/>
          </a:bodyPr>
          <a:lstStyle/>
          <a:p>
            <a:r>
              <a:rPr lang="en-US" sz="2800" i="1" dirty="0" smtClean="0"/>
              <a:t>Esquire</a:t>
            </a:r>
            <a:r>
              <a:rPr lang="en-US" sz="2800" dirty="0" smtClean="0"/>
              <a:t>, 1971</a:t>
            </a:r>
            <a:endParaRPr lang="en-US" sz="2800" dirty="0"/>
          </a:p>
        </p:txBody>
      </p:sp>
    </p:spTree>
    <p:extLst>
      <p:ext uri="{BB962C8B-B14F-4D97-AF65-F5344CB8AC3E}">
        <p14:creationId xmlns:p14="http://schemas.microsoft.com/office/powerpoint/2010/main" val="126446840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Steve Wozniak “Berkeley Blue”</a:t>
            </a:r>
            <a:endParaRPr lang="en-US" dirty="0"/>
          </a:p>
        </p:txBody>
      </p:sp>
      <p:pic>
        <p:nvPicPr>
          <p:cNvPr id="3" name="Picture 2"/>
          <p:cNvPicPr>
            <a:picLocks noChangeAspect="1"/>
          </p:cNvPicPr>
          <p:nvPr/>
        </p:nvPicPr>
        <p:blipFill>
          <a:blip r:embed="rId2"/>
          <a:stretch>
            <a:fillRect/>
          </a:stretch>
        </p:blipFill>
        <p:spPr>
          <a:xfrm>
            <a:off x="2349500" y="2049329"/>
            <a:ext cx="4445000" cy="3695700"/>
          </a:xfrm>
          <a:prstGeom prst="rect">
            <a:avLst/>
          </a:prstGeom>
        </p:spPr>
      </p:pic>
    </p:spTree>
    <p:extLst>
      <p:ext uri="{BB962C8B-B14F-4D97-AF65-F5344CB8AC3E}">
        <p14:creationId xmlns:p14="http://schemas.microsoft.com/office/powerpoint/2010/main" val="160095666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2112212"/>
            <a:ext cx="2525851" cy="3489189"/>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2112212"/>
            <a:ext cx="2525851" cy="348918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Bell System</a:t>
            </a:r>
            <a:endParaRPr lang="en-US" dirty="0"/>
          </a:p>
        </p:txBody>
      </p:sp>
      <p:sp>
        <p:nvSpPr>
          <p:cNvPr id="8" name="Oval 7"/>
          <p:cNvSpPr/>
          <p:nvPr/>
        </p:nvSpPr>
        <p:spPr>
          <a:xfrm>
            <a:off x="6918377"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cxnSp>
        <p:nvCxnSpPr>
          <p:cNvPr id="19" name="Straight Arrow Connector 18"/>
          <p:cNvCxnSpPr/>
          <p:nvPr/>
        </p:nvCxnSpPr>
        <p:spPr>
          <a:xfrm>
            <a:off x="2288617" y="3474120"/>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5" name="TextBox 34"/>
          <p:cNvSpPr txBox="1"/>
          <p:nvPr/>
        </p:nvSpPr>
        <p:spPr>
          <a:xfrm>
            <a:off x="3808978" y="2853043"/>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cxnSp>
        <p:nvCxnSpPr>
          <p:cNvPr id="24" name="Straight Arrow Connector 23"/>
          <p:cNvCxnSpPr/>
          <p:nvPr/>
        </p:nvCxnSpPr>
        <p:spPr>
          <a:xfrm>
            <a:off x="2288617" y="3699842"/>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3808978" y="3777758"/>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4549900"/>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4549900"/>
            <a:ext cx="1585715" cy="523220"/>
          </a:xfrm>
          <a:prstGeom prst="rect">
            <a:avLst/>
          </a:prstGeom>
          <a:noFill/>
        </p:spPr>
        <p:txBody>
          <a:bodyPr wrap="none" rtlCol="0">
            <a:spAutoFit/>
          </a:bodyPr>
          <a:lstStyle/>
          <a:p>
            <a:r>
              <a:rPr lang="en-US" sz="2800" dirty="0" smtClean="0"/>
              <a:t>New York</a:t>
            </a:r>
            <a:endParaRPr lang="en-US" sz="2800" dirty="0"/>
          </a:p>
        </p:txBody>
      </p:sp>
      <p:pic>
        <p:nvPicPr>
          <p:cNvPr id="36" name="Picture 35"/>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658076" y="352429"/>
            <a:ext cx="1424616" cy="1084688"/>
          </a:xfrm>
          <a:prstGeom prst="rect">
            <a:avLst/>
          </a:prstGeom>
        </p:spPr>
      </p:pic>
      <p:pic>
        <p:nvPicPr>
          <p:cNvPr id="38" name="Picture 3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794331" y="352429"/>
            <a:ext cx="1424616" cy="1084688"/>
          </a:xfrm>
          <a:prstGeom prst="rect">
            <a:avLst/>
          </a:prstGeom>
        </p:spPr>
      </p:pic>
    </p:spTree>
    <p:extLst>
      <p:ext uri="{BB962C8B-B14F-4D97-AF65-F5344CB8AC3E}">
        <p14:creationId xmlns:p14="http://schemas.microsoft.com/office/powerpoint/2010/main" val="3328624120"/>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Steve Jobs “Oaf </a:t>
            </a:r>
            <a:r>
              <a:rPr lang="en-US" dirty="0" err="1" smtClean="0"/>
              <a:t>Tobar</a:t>
            </a:r>
            <a:r>
              <a:rPr lang="en-US" dirty="0" smtClean="0"/>
              <a:t>”</a:t>
            </a:r>
            <a:endParaRPr lang="en-US" dirty="0"/>
          </a:p>
        </p:txBody>
      </p:sp>
      <p:pic>
        <p:nvPicPr>
          <p:cNvPr id="4" name="Picture 3"/>
          <p:cNvPicPr>
            <a:picLocks noChangeAspect="1"/>
          </p:cNvPicPr>
          <p:nvPr/>
        </p:nvPicPr>
        <p:blipFill>
          <a:blip r:embed="rId3"/>
          <a:stretch>
            <a:fillRect/>
          </a:stretch>
        </p:blipFill>
        <p:spPr>
          <a:xfrm>
            <a:off x="1180352" y="1615000"/>
            <a:ext cx="6723529" cy="4569899"/>
          </a:xfrm>
          <a:prstGeom prst="rect">
            <a:avLst/>
          </a:prstGeom>
        </p:spPr>
      </p:pic>
    </p:spTree>
    <p:extLst>
      <p:ext uri="{BB962C8B-B14F-4D97-AF65-F5344CB8AC3E}">
        <p14:creationId xmlns:p14="http://schemas.microsoft.com/office/powerpoint/2010/main" val="1185300546"/>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8247" y="1462461"/>
            <a:ext cx="5787506" cy="4896230"/>
          </a:xfrm>
          <a:prstGeom prst="rect">
            <a:avLst/>
          </a:prstGeom>
        </p:spPr>
      </p:pic>
      <p:sp>
        <p:nvSpPr>
          <p:cNvPr id="2" name="Title 1"/>
          <p:cNvSpPr>
            <a:spLocks noGrp="1"/>
          </p:cNvSpPr>
          <p:nvPr>
            <p:ph type="title"/>
          </p:nvPr>
        </p:nvSpPr>
        <p:spPr/>
        <p:txBody>
          <a:bodyPr/>
          <a:lstStyle/>
          <a:p>
            <a:r>
              <a:rPr lang="en-US" dirty="0" smtClean="0"/>
              <a:t>Business Venture</a:t>
            </a:r>
            <a:endParaRPr lang="en-US" dirty="0"/>
          </a:p>
        </p:txBody>
      </p:sp>
    </p:spTree>
    <p:extLst>
      <p:ext uri="{BB962C8B-B14F-4D97-AF65-F5344CB8AC3E}">
        <p14:creationId xmlns:p14="http://schemas.microsoft.com/office/powerpoint/2010/main" val="3245908317"/>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8247" y="1462461"/>
            <a:ext cx="5787506" cy="4896230"/>
          </a:xfrm>
          <a:prstGeom prst="rect">
            <a:avLst/>
          </a:prstGeom>
        </p:spPr>
      </p:pic>
      <p:sp>
        <p:nvSpPr>
          <p:cNvPr id="2" name="Title 1"/>
          <p:cNvSpPr>
            <a:spLocks noGrp="1"/>
          </p:cNvSpPr>
          <p:nvPr>
            <p:ph type="title"/>
          </p:nvPr>
        </p:nvSpPr>
        <p:spPr/>
        <p:txBody>
          <a:bodyPr/>
          <a:lstStyle/>
          <a:p>
            <a:r>
              <a:rPr lang="en-US" dirty="0" smtClean="0"/>
              <a:t>Business Venture</a:t>
            </a:r>
            <a:endParaRPr lang="en-US" dirty="0"/>
          </a:p>
        </p:txBody>
      </p:sp>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backgroundRemoval t="9815" b="88333" l="26125" r="71250">
                        <a14:foregroundMark x1="54875" y1="21759" x2="54875" y2="21759"/>
                        <a14:foregroundMark x1="41188" y1="88333" x2="41188" y2="88333"/>
                      </a14:backgroundRemoval>
                    </a14:imgEffect>
                  </a14:imgLayer>
                </a14:imgProps>
              </a:ext>
            </a:extLst>
          </a:blip>
          <a:srcRect l="24020" t="8000" r="27287" b="8485"/>
          <a:stretch/>
        </p:blipFill>
        <p:spPr>
          <a:xfrm>
            <a:off x="3694622" y="2544150"/>
            <a:ext cx="2302602" cy="2665763"/>
          </a:xfrm>
          <a:prstGeom prst="rect">
            <a:avLst/>
          </a:prstGeom>
        </p:spPr>
      </p:pic>
    </p:spTree>
    <p:extLst>
      <p:ext uri="{BB962C8B-B14F-4D97-AF65-F5344CB8AC3E}">
        <p14:creationId xmlns:p14="http://schemas.microsoft.com/office/powerpoint/2010/main" val="29451321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678247" y="1462461"/>
            <a:ext cx="5787506" cy="4896230"/>
          </a:xfrm>
          <a:prstGeom prst="rect">
            <a:avLst/>
          </a:prstGeom>
        </p:spPr>
      </p:pic>
      <p:sp>
        <p:nvSpPr>
          <p:cNvPr id="9" name="Rectangle 8"/>
          <p:cNvSpPr/>
          <p:nvPr/>
        </p:nvSpPr>
        <p:spPr>
          <a:xfrm>
            <a:off x="1100667" y="1199444"/>
            <a:ext cx="6632222" cy="53904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Business Venture</a:t>
            </a:r>
            <a:endParaRPr lang="en-US" dirty="0"/>
          </a:p>
        </p:txBody>
      </p:sp>
      <p:pic>
        <p:nvPicPr>
          <p:cNvPr id="6" name="Picture 5"/>
          <p:cNvPicPr>
            <a:picLocks noChangeAspect="1"/>
          </p:cNvPicPr>
          <p:nvPr/>
        </p:nvPicPr>
        <p:blipFill rotWithShape="1">
          <a:blip r:embed="rId4">
            <a:extLst>
              <a:ext uri="{BEBA8EAE-BF5A-486C-A8C5-ECC9F3942E4B}">
                <a14:imgProps xmlns:a14="http://schemas.microsoft.com/office/drawing/2010/main">
                  <a14:imgLayer r:embed="rId5">
                    <a14:imgEffect>
                      <a14:backgroundRemoval t="9815" b="88333" l="26125" r="71250">
                        <a14:foregroundMark x1="54875" y1="21759" x2="54875" y2="21759"/>
                        <a14:foregroundMark x1="41188" y1="88333" x2="41188" y2="88333"/>
                      </a14:backgroundRemoval>
                    </a14:imgEffect>
                  </a14:imgLayer>
                </a14:imgProps>
              </a:ext>
            </a:extLst>
          </a:blip>
          <a:srcRect l="24020" t="8000" r="27287" b="8485"/>
          <a:stretch/>
        </p:blipFill>
        <p:spPr>
          <a:xfrm>
            <a:off x="3694622" y="2544150"/>
            <a:ext cx="2302602" cy="2665763"/>
          </a:xfrm>
          <a:prstGeom prst="rect">
            <a:avLst/>
          </a:prstGeom>
        </p:spPr>
      </p:pic>
      <p:pic>
        <p:nvPicPr>
          <p:cNvPr id="8" name="Picture 7"/>
          <p:cNvPicPr>
            <a:picLocks noChangeAspect="1"/>
          </p:cNvPicPr>
          <p:nvPr/>
        </p:nvPicPr>
        <p:blipFill>
          <a:blip r:embed="rId6"/>
          <a:stretch>
            <a:fillRect/>
          </a:stretch>
        </p:blipFill>
        <p:spPr>
          <a:xfrm>
            <a:off x="2010833" y="1417638"/>
            <a:ext cx="5122334" cy="5004849"/>
          </a:xfrm>
          <a:prstGeom prst="rect">
            <a:avLst/>
          </a:prstGeom>
        </p:spPr>
      </p:pic>
    </p:spTree>
    <p:extLst>
      <p:ext uri="{BB962C8B-B14F-4D97-AF65-F5344CB8AC3E}">
        <p14:creationId xmlns:p14="http://schemas.microsoft.com/office/powerpoint/2010/main" val="474456404"/>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Pranks</a:t>
            </a:r>
            <a:endParaRPr lang="en-US" dirty="0"/>
          </a:p>
        </p:txBody>
      </p:sp>
      <p:sp>
        <p:nvSpPr>
          <p:cNvPr id="5" name="Content Placeholder 4"/>
          <p:cNvSpPr>
            <a:spLocks noGrp="1"/>
          </p:cNvSpPr>
          <p:nvPr>
            <p:ph idx="1"/>
          </p:nvPr>
        </p:nvSpPr>
        <p:spPr/>
        <p:txBody>
          <a:bodyPr/>
          <a:lstStyle/>
          <a:p>
            <a:pPr marL="0" indent="0" algn="ctr">
              <a:buNone/>
            </a:pPr>
            <a:r>
              <a:rPr lang="en-US" dirty="0" smtClean="0"/>
              <a:t>Pope Party</a:t>
            </a:r>
          </a:p>
        </p:txBody>
      </p:sp>
      <p:pic>
        <p:nvPicPr>
          <p:cNvPr id="4" name="Picture 3"/>
          <p:cNvPicPr>
            <a:picLocks noChangeAspect="1"/>
          </p:cNvPicPr>
          <p:nvPr/>
        </p:nvPicPr>
        <p:blipFill>
          <a:blip r:embed="rId3"/>
          <a:stretch>
            <a:fillRect/>
          </a:stretch>
        </p:blipFill>
        <p:spPr>
          <a:xfrm>
            <a:off x="3172683" y="2443162"/>
            <a:ext cx="2859917" cy="3965222"/>
          </a:xfrm>
          <a:prstGeom prst="rect">
            <a:avLst/>
          </a:prstGeom>
        </p:spPr>
      </p:pic>
    </p:spTree>
    <p:extLst>
      <p:ext uri="{BB962C8B-B14F-4D97-AF65-F5344CB8AC3E}">
        <p14:creationId xmlns:p14="http://schemas.microsoft.com/office/powerpoint/2010/main" val="1520463425"/>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Pranks</a:t>
            </a:r>
            <a:endParaRPr lang="en-US" dirty="0"/>
          </a:p>
        </p:txBody>
      </p:sp>
      <p:sp>
        <p:nvSpPr>
          <p:cNvPr id="5" name="Content Placeholder 4"/>
          <p:cNvSpPr>
            <a:spLocks noGrp="1"/>
          </p:cNvSpPr>
          <p:nvPr>
            <p:ph idx="1"/>
          </p:nvPr>
        </p:nvSpPr>
        <p:spPr/>
        <p:txBody>
          <a:bodyPr/>
          <a:lstStyle/>
          <a:p>
            <a:pPr marL="0" indent="0" algn="ctr">
              <a:buNone/>
            </a:pPr>
            <a:r>
              <a:rPr lang="en-US" dirty="0" smtClean="0"/>
              <a:t>Santa Barbara nuclear event</a:t>
            </a:r>
          </a:p>
          <a:p>
            <a:pPr marL="0" indent="0">
              <a:buNone/>
            </a:pPr>
            <a:endParaRPr lang="en-US" dirty="0"/>
          </a:p>
        </p:txBody>
      </p:sp>
      <p:pic>
        <p:nvPicPr>
          <p:cNvPr id="6" name="Picture 5"/>
          <p:cNvPicPr>
            <a:picLocks noChangeAspect="1"/>
          </p:cNvPicPr>
          <p:nvPr/>
        </p:nvPicPr>
        <p:blipFill>
          <a:blip r:embed="rId3"/>
          <a:stretch>
            <a:fillRect/>
          </a:stretch>
        </p:blipFill>
        <p:spPr>
          <a:xfrm>
            <a:off x="973667" y="2559522"/>
            <a:ext cx="7196667" cy="3790478"/>
          </a:xfrm>
          <a:prstGeom prst="rect">
            <a:avLst/>
          </a:prstGeom>
        </p:spPr>
      </p:pic>
    </p:spTree>
    <p:extLst>
      <p:ext uri="{BB962C8B-B14F-4D97-AF65-F5344CB8AC3E}">
        <p14:creationId xmlns:p14="http://schemas.microsoft.com/office/powerpoint/2010/main" val="1801839386"/>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Pranks</a:t>
            </a:r>
            <a:endParaRPr lang="en-US" dirty="0"/>
          </a:p>
        </p:txBody>
      </p:sp>
      <p:sp>
        <p:nvSpPr>
          <p:cNvPr id="5" name="Content Placeholder 4"/>
          <p:cNvSpPr>
            <a:spLocks noGrp="1"/>
          </p:cNvSpPr>
          <p:nvPr>
            <p:ph idx="1"/>
          </p:nvPr>
        </p:nvSpPr>
        <p:spPr/>
        <p:txBody>
          <a:bodyPr/>
          <a:lstStyle/>
          <a:p>
            <a:pPr marL="0" indent="0" algn="ctr">
              <a:buNone/>
            </a:pPr>
            <a:r>
              <a:rPr lang="en-US" dirty="0" smtClean="0"/>
              <a:t>Nixon’s toilet paper</a:t>
            </a:r>
          </a:p>
        </p:txBody>
      </p:sp>
      <p:pic>
        <p:nvPicPr>
          <p:cNvPr id="6" name="Picture 5"/>
          <p:cNvPicPr>
            <a:picLocks noChangeAspect="1"/>
          </p:cNvPicPr>
          <p:nvPr/>
        </p:nvPicPr>
        <p:blipFill>
          <a:blip r:embed="rId3"/>
          <a:stretch>
            <a:fillRect/>
          </a:stretch>
        </p:blipFill>
        <p:spPr>
          <a:xfrm>
            <a:off x="3123647" y="2652889"/>
            <a:ext cx="3163121" cy="3683000"/>
          </a:xfrm>
          <a:prstGeom prst="rect">
            <a:avLst/>
          </a:prstGeom>
        </p:spPr>
      </p:pic>
    </p:spTree>
    <p:extLst>
      <p:ext uri="{BB962C8B-B14F-4D97-AF65-F5344CB8AC3E}">
        <p14:creationId xmlns:p14="http://schemas.microsoft.com/office/powerpoint/2010/main" val="3471264398"/>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Draper’s Many Arrests</a:t>
            </a:r>
            <a:endParaRPr lang="en-US" dirty="0"/>
          </a:p>
        </p:txBody>
      </p:sp>
      <p:pic>
        <p:nvPicPr>
          <p:cNvPr id="3" name="Picture 2"/>
          <p:cNvPicPr>
            <a:picLocks noChangeAspect="1"/>
          </p:cNvPicPr>
          <p:nvPr/>
        </p:nvPicPr>
        <p:blipFill>
          <a:blip r:embed="rId3"/>
          <a:stretch>
            <a:fillRect/>
          </a:stretch>
        </p:blipFill>
        <p:spPr>
          <a:xfrm>
            <a:off x="2032000" y="2068599"/>
            <a:ext cx="5080000" cy="3886200"/>
          </a:xfrm>
          <a:prstGeom prst="rect">
            <a:avLst/>
          </a:prstGeom>
        </p:spPr>
      </p:pic>
    </p:spTree>
    <p:extLst>
      <p:ext uri="{BB962C8B-B14F-4D97-AF65-F5344CB8AC3E}">
        <p14:creationId xmlns:p14="http://schemas.microsoft.com/office/powerpoint/2010/main" val="159301426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Engressia</a:t>
            </a:r>
            <a:r>
              <a:rPr lang="en-US" dirty="0" smtClean="0"/>
              <a:t> and Acker</a:t>
            </a:r>
            <a:endParaRPr lang="en-US" dirty="0"/>
          </a:p>
        </p:txBody>
      </p:sp>
      <p:sp>
        <p:nvSpPr>
          <p:cNvPr id="4" name="Content Placeholder 3"/>
          <p:cNvSpPr>
            <a:spLocks noGrp="1"/>
          </p:cNvSpPr>
          <p:nvPr>
            <p:ph idx="1"/>
          </p:nvPr>
        </p:nvSpPr>
        <p:spPr/>
        <p:txBody>
          <a:bodyPr/>
          <a:lstStyle/>
          <a:p>
            <a:r>
              <a:rPr lang="en-US" baseline="0" dirty="0" smtClean="0"/>
              <a:t>Acker charged with conspiracy to commit fraud by wire</a:t>
            </a:r>
          </a:p>
          <a:p>
            <a:pPr lvl="1"/>
            <a:r>
              <a:rPr lang="en-US" dirty="0" smtClean="0"/>
              <a:t>Charges dropped</a:t>
            </a:r>
          </a:p>
          <a:p>
            <a:pPr lvl="1"/>
            <a:r>
              <a:rPr lang="en-US" dirty="0" smtClean="0"/>
              <a:t>Companions convicted</a:t>
            </a:r>
          </a:p>
          <a:p>
            <a:pPr lvl="1"/>
            <a:endParaRPr lang="en-US" dirty="0"/>
          </a:p>
          <a:p>
            <a:pPr marL="57150" indent="0">
              <a:buNone/>
            </a:pPr>
            <a:r>
              <a:rPr lang="en-US" baseline="0" dirty="0" err="1" smtClean="0"/>
              <a:t>Engressia</a:t>
            </a:r>
            <a:r>
              <a:rPr lang="en-US" baseline="0" dirty="0" smtClean="0"/>
              <a:t> becomes network troubleshooter for Mountain Bell</a:t>
            </a:r>
          </a:p>
          <a:p>
            <a:pPr marL="914400" lvl="1" indent="-457200"/>
            <a:r>
              <a:rPr lang="en-US" dirty="0" smtClean="0"/>
              <a:t>Quits so they can hire Acker</a:t>
            </a:r>
          </a:p>
        </p:txBody>
      </p:sp>
    </p:spTree>
    <p:extLst>
      <p:ext uri="{BB962C8B-B14F-4D97-AF65-F5344CB8AC3E}">
        <p14:creationId xmlns:p14="http://schemas.microsoft.com/office/powerpoint/2010/main" val="1750074897"/>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AT&amp;T Split</a:t>
            </a:r>
            <a:endParaRPr lang="en-US" dirty="0"/>
          </a:p>
        </p:txBody>
      </p:sp>
      <p:sp>
        <p:nvSpPr>
          <p:cNvPr id="3" name="Content Placeholder 2"/>
          <p:cNvSpPr>
            <a:spLocks noGrp="1"/>
          </p:cNvSpPr>
          <p:nvPr>
            <p:ph idx="1"/>
          </p:nvPr>
        </p:nvSpPr>
        <p:spPr/>
        <p:txBody>
          <a:bodyPr/>
          <a:lstStyle/>
          <a:p>
            <a:pPr marL="0" indent="0">
              <a:buNone/>
            </a:pPr>
            <a:r>
              <a:rPr lang="en-US" dirty="0" smtClean="0"/>
              <a:t>1984, AT&amp;T to be broken into 8 companies</a:t>
            </a:r>
          </a:p>
          <a:p>
            <a:pPr marL="0" indent="0">
              <a:buNone/>
            </a:pPr>
            <a:r>
              <a:rPr lang="en-US" dirty="0"/>
              <a:t>	</a:t>
            </a:r>
            <a:r>
              <a:rPr lang="en-US" dirty="0" smtClean="0"/>
              <a:t>- AT&amp;T can keep Bell Labs</a:t>
            </a:r>
          </a:p>
          <a:p>
            <a:pPr marL="0" indent="0">
              <a:buNone/>
            </a:pPr>
            <a:r>
              <a:rPr lang="en-US" dirty="0"/>
              <a:t>	</a:t>
            </a:r>
            <a:r>
              <a:rPr lang="en-US" dirty="0" smtClean="0"/>
              <a:t>- Can go into computers</a:t>
            </a:r>
          </a:p>
          <a:p>
            <a:pPr marL="0" indent="0">
              <a:buNone/>
            </a:pPr>
            <a:endParaRPr lang="en-US" dirty="0"/>
          </a:p>
          <a:p>
            <a:pPr marL="0" indent="0">
              <a:buNone/>
            </a:pPr>
            <a:r>
              <a:rPr lang="en-US" dirty="0" smtClean="0"/>
              <a:t>1976, network upgrade to CCIC begins</a:t>
            </a:r>
          </a:p>
          <a:p>
            <a:pPr marL="0" indent="0">
              <a:buNone/>
            </a:pPr>
            <a:r>
              <a:rPr lang="en-US" dirty="0"/>
              <a:t>	</a:t>
            </a:r>
            <a:r>
              <a:rPr lang="en-US" dirty="0" smtClean="0"/>
              <a:t>- Modem-like ability enabled by transistors</a:t>
            </a:r>
          </a:p>
        </p:txBody>
      </p:sp>
    </p:spTree>
    <p:extLst>
      <p:ext uri="{BB962C8B-B14F-4D97-AF65-F5344CB8AC3E}">
        <p14:creationId xmlns:p14="http://schemas.microsoft.com/office/powerpoint/2010/main" val="261884130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2112212"/>
            <a:ext cx="2525851" cy="3489189"/>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2112212"/>
            <a:ext cx="2525851" cy="348918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Bell System</a:t>
            </a:r>
            <a:endParaRPr lang="en-US" dirty="0"/>
          </a:p>
        </p:txBody>
      </p:sp>
      <p:sp>
        <p:nvSpPr>
          <p:cNvPr id="8" name="Oval 7"/>
          <p:cNvSpPr/>
          <p:nvPr/>
        </p:nvSpPr>
        <p:spPr>
          <a:xfrm>
            <a:off x="6918377"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35" name="TextBox 34"/>
          <p:cNvSpPr txBox="1"/>
          <p:nvPr/>
        </p:nvSpPr>
        <p:spPr>
          <a:xfrm>
            <a:off x="3808978" y="2853043"/>
            <a:ext cx="1359367" cy="523220"/>
          </a:xfrm>
          <a:prstGeom prst="rect">
            <a:avLst/>
          </a:prstGeom>
          <a:noFill/>
        </p:spPr>
        <p:txBody>
          <a:bodyPr wrap="none" rtlCol="0">
            <a:spAutoFit/>
          </a:bodyPr>
          <a:lstStyle/>
          <a:p>
            <a:r>
              <a:rPr lang="en-US" sz="2800" dirty="0" smtClean="0">
                <a:solidFill>
                  <a:srgbClr val="558ED5"/>
                </a:solidFill>
              </a:rPr>
              <a:t>2600 Hz</a:t>
            </a:r>
            <a:endParaRPr lang="en-US" sz="2800" dirty="0">
              <a:solidFill>
                <a:srgbClr val="558ED5"/>
              </a:solidFill>
            </a:endParaRPr>
          </a:p>
        </p:txBody>
      </p:sp>
      <p:sp>
        <p:nvSpPr>
          <p:cNvPr id="26" name="TextBox 25"/>
          <p:cNvSpPr txBox="1"/>
          <p:nvPr/>
        </p:nvSpPr>
        <p:spPr>
          <a:xfrm>
            <a:off x="3808978" y="3777758"/>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4549900"/>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4549900"/>
            <a:ext cx="1585715" cy="523220"/>
          </a:xfrm>
          <a:prstGeom prst="rect">
            <a:avLst/>
          </a:prstGeom>
          <a:noFill/>
        </p:spPr>
        <p:txBody>
          <a:bodyPr wrap="none" rtlCol="0">
            <a:spAutoFit/>
          </a:bodyPr>
          <a:lstStyle/>
          <a:p>
            <a:r>
              <a:rPr lang="en-US" sz="2800" dirty="0" smtClean="0"/>
              <a:t>New York</a:t>
            </a:r>
            <a:endParaRPr lang="en-US" sz="2800" dirty="0"/>
          </a:p>
        </p:txBody>
      </p:sp>
      <p:pic>
        <p:nvPicPr>
          <p:cNvPr id="36" name="Picture 35"/>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658076" y="352429"/>
            <a:ext cx="1424616" cy="1084688"/>
          </a:xfrm>
          <a:prstGeom prst="rect">
            <a:avLst/>
          </a:prstGeom>
        </p:spPr>
      </p:pic>
      <p:pic>
        <p:nvPicPr>
          <p:cNvPr id="38" name="Picture 3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794331" y="352429"/>
            <a:ext cx="1424616" cy="1084688"/>
          </a:xfrm>
          <a:prstGeom prst="rect">
            <a:avLst/>
          </a:prstGeom>
        </p:spPr>
      </p:pic>
      <p:cxnSp>
        <p:nvCxnSpPr>
          <p:cNvPr id="39" name="Straight Arrow Connector 38"/>
          <p:cNvCxnSpPr>
            <a:stCxn id="36" idx="2"/>
          </p:cNvCxnSpPr>
          <p:nvPr/>
        </p:nvCxnSpPr>
        <p:spPr>
          <a:xfrm>
            <a:off x="1370384" y="1437117"/>
            <a:ext cx="0" cy="1415926"/>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a:off x="2288617" y="3474120"/>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2288617" y="3699842"/>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343894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t="18736"/>
          <a:stretch/>
        </p:blipFill>
        <p:spPr>
          <a:xfrm>
            <a:off x="0" y="1284940"/>
            <a:ext cx="9143999" cy="5573059"/>
          </a:xfrm>
          <a:prstGeom prst="rect">
            <a:avLst/>
          </a:prstGeom>
          <a:gradFill flip="none" rotWithShape="1">
            <a:gsLst>
              <a:gs pos="0">
                <a:schemeClr val="bg1">
                  <a:alpha val="46000"/>
                </a:schemeClr>
              </a:gs>
              <a:gs pos="100000">
                <a:srgbClr val="000000">
                  <a:alpha val="46000"/>
                </a:srgbClr>
              </a:gs>
              <a:gs pos="50000">
                <a:schemeClr val="bg1">
                  <a:alpha val="18000"/>
                </a:schemeClr>
              </a:gs>
            </a:gsLst>
            <a:lin ang="5400000" scaled="0"/>
            <a:tileRect/>
          </a:gradFill>
          <a:effectLst>
            <a:glow>
              <a:schemeClr val="bg1">
                <a:alpha val="75000"/>
              </a:schemeClr>
            </a:glow>
            <a:softEdge rad="431800"/>
          </a:effectLst>
        </p:spPr>
      </p:pic>
      <p:sp>
        <p:nvSpPr>
          <p:cNvPr id="2" name="Title 1"/>
          <p:cNvSpPr>
            <a:spLocks noGrp="1"/>
          </p:cNvSpPr>
          <p:nvPr>
            <p:ph type="title"/>
          </p:nvPr>
        </p:nvSpPr>
        <p:spPr/>
        <p:txBody>
          <a:bodyPr/>
          <a:lstStyle/>
          <a:p>
            <a:r>
              <a:rPr lang="en-US" dirty="0" smtClean="0"/>
              <a:t>The Age of the Transistor</a:t>
            </a:r>
            <a:endParaRPr lang="en-US" dirty="0"/>
          </a:p>
        </p:txBody>
      </p:sp>
    </p:spTree>
    <p:extLst>
      <p:ext uri="{BB962C8B-B14F-4D97-AF65-F5344CB8AC3E}">
        <p14:creationId xmlns:p14="http://schemas.microsoft.com/office/powerpoint/2010/main" val="386455239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Final Remarks</a:t>
            </a:r>
            <a:endParaRPr lang="en-US" dirty="0"/>
          </a:p>
        </p:txBody>
      </p:sp>
    </p:spTree>
    <p:extLst>
      <p:ext uri="{BB962C8B-B14F-4D97-AF65-F5344CB8AC3E}">
        <p14:creationId xmlns:p14="http://schemas.microsoft.com/office/powerpoint/2010/main" val="1189721186"/>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Jeff </a:t>
            </a:r>
            <a:r>
              <a:rPr lang="en-US" dirty="0" err="1" smtClean="0"/>
              <a:t>Hammerbacher</a:t>
            </a:r>
            <a:endParaRPr lang="en-US" dirty="0"/>
          </a:p>
        </p:txBody>
      </p:sp>
      <p:pic>
        <p:nvPicPr>
          <p:cNvPr id="4" name="Picture 3"/>
          <p:cNvPicPr>
            <a:picLocks noChangeAspect="1"/>
          </p:cNvPicPr>
          <p:nvPr/>
        </p:nvPicPr>
        <p:blipFill>
          <a:blip r:embed="rId3"/>
          <a:stretch>
            <a:fillRect/>
          </a:stretch>
        </p:blipFill>
        <p:spPr>
          <a:xfrm>
            <a:off x="1817055" y="1729183"/>
            <a:ext cx="6096000" cy="4572000"/>
          </a:xfrm>
          <a:prstGeom prst="rect">
            <a:avLst/>
          </a:prstGeom>
        </p:spPr>
      </p:pic>
    </p:spTree>
    <p:extLst>
      <p:ext uri="{BB962C8B-B14F-4D97-AF65-F5344CB8AC3E}">
        <p14:creationId xmlns:p14="http://schemas.microsoft.com/office/powerpoint/2010/main" val="4035562640"/>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28123"/>
            <a:ext cx="8229600" cy="4525963"/>
          </a:xfrm>
        </p:spPr>
        <p:txBody>
          <a:bodyPr/>
          <a:lstStyle/>
          <a:p>
            <a:pPr marL="457200" lvl="1" indent="0">
              <a:buNone/>
            </a:pPr>
            <a:endParaRPr lang="en-US" dirty="0" smtClean="0"/>
          </a:p>
          <a:p>
            <a:pPr marL="457200" lvl="1" indent="0">
              <a:buNone/>
            </a:pPr>
            <a:endParaRPr lang="en-US" dirty="0"/>
          </a:p>
          <a:p>
            <a:pPr marL="457200" lvl="1" indent="0">
              <a:buNone/>
            </a:pPr>
            <a:endParaRPr lang="en-US" dirty="0"/>
          </a:p>
          <a:p>
            <a:pPr marL="0" indent="0" algn="ctr">
              <a:buNone/>
            </a:pPr>
            <a:r>
              <a:rPr lang="en-US" dirty="0" smtClean="0"/>
              <a:t>"The best minds of my generation are thinking about how to make people click ads.”</a:t>
            </a:r>
          </a:p>
          <a:p>
            <a:pPr marL="0" indent="0" algn="ctr">
              <a:buNone/>
            </a:pPr>
            <a:endParaRPr lang="en-US" dirty="0" smtClean="0"/>
          </a:p>
        </p:txBody>
      </p:sp>
      <p:sp>
        <p:nvSpPr>
          <p:cNvPr id="6" name="Title 1"/>
          <p:cNvSpPr>
            <a:spLocks noGrp="1"/>
          </p:cNvSpPr>
          <p:nvPr>
            <p:ph type="title"/>
          </p:nvPr>
        </p:nvSpPr>
        <p:spPr>
          <a:xfrm>
            <a:off x="457200" y="274638"/>
            <a:ext cx="8229600" cy="1143000"/>
          </a:xfrm>
        </p:spPr>
        <p:txBody>
          <a:bodyPr/>
          <a:lstStyle/>
          <a:p>
            <a:r>
              <a:rPr lang="en-US" dirty="0" smtClean="0"/>
              <a:t>Jeff </a:t>
            </a:r>
            <a:r>
              <a:rPr lang="en-US" dirty="0" err="1" smtClean="0"/>
              <a:t>Hammerbacher</a:t>
            </a:r>
            <a:endParaRPr lang="en-US" dirty="0"/>
          </a:p>
        </p:txBody>
      </p:sp>
    </p:spTree>
    <p:extLst>
      <p:ext uri="{BB962C8B-B14F-4D97-AF65-F5344CB8AC3E}">
        <p14:creationId xmlns:p14="http://schemas.microsoft.com/office/powerpoint/2010/main" val="1576316213"/>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hinkSubversive.png"/>
          <p:cNvPicPr>
            <a:picLocks noChangeAspect="1"/>
          </p:cNvPicPr>
          <p:nvPr/>
        </p:nvPicPr>
        <p:blipFill rotWithShape="1">
          <a:blip r:embed="rId3">
            <a:extLst>
              <a:ext uri="{28A0092B-C50C-407E-A947-70E740481C1C}">
                <a14:useLocalDpi xmlns:a14="http://schemas.microsoft.com/office/drawing/2010/main" val="0"/>
              </a:ext>
            </a:extLst>
          </a:blip>
          <a:srcRect t="8788" b="16211"/>
          <a:stretch/>
        </p:blipFill>
        <p:spPr>
          <a:xfrm>
            <a:off x="0" y="0"/>
            <a:ext cx="9144000" cy="6858000"/>
          </a:xfrm>
          <a:prstGeom prst="rect">
            <a:avLst/>
          </a:prstGeom>
        </p:spPr>
      </p:pic>
    </p:spTree>
    <p:extLst>
      <p:ext uri="{BB962C8B-B14F-4D97-AF65-F5344CB8AC3E}">
        <p14:creationId xmlns:p14="http://schemas.microsoft.com/office/powerpoint/2010/main" val="1449240417"/>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921000" y="863600"/>
            <a:ext cx="3302000" cy="5118100"/>
          </a:xfrm>
          <a:prstGeom prst="rect">
            <a:avLst/>
          </a:prstGeom>
        </p:spPr>
      </p:pic>
    </p:spTree>
    <p:extLst>
      <p:ext uri="{BB962C8B-B14F-4D97-AF65-F5344CB8AC3E}">
        <p14:creationId xmlns:p14="http://schemas.microsoft.com/office/powerpoint/2010/main" val="93810821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2112212"/>
            <a:ext cx="2525851" cy="3489189"/>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2112212"/>
            <a:ext cx="2525851" cy="348918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Bell System</a:t>
            </a:r>
            <a:endParaRPr lang="en-US" dirty="0"/>
          </a:p>
        </p:txBody>
      </p:sp>
      <p:sp>
        <p:nvSpPr>
          <p:cNvPr id="8" name="Oval 7"/>
          <p:cNvSpPr/>
          <p:nvPr/>
        </p:nvSpPr>
        <p:spPr>
          <a:xfrm>
            <a:off x="6918377"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26" name="TextBox 25"/>
          <p:cNvSpPr txBox="1"/>
          <p:nvPr/>
        </p:nvSpPr>
        <p:spPr>
          <a:xfrm>
            <a:off x="3808978" y="3777758"/>
            <a:ext cx="1359367" cy="523220"/>
          </a:xfrm>
          <a:prstGeom prst="rect">
            <a:avLst/>
          </a:prstGeom>
          <a:noFill/>
        </p:spPr>
        <p:txBody>
          <a:bodyPr wrap="none" rtlCol="0">
            <a:spAutoFit/>
          </a:bodyPr>
          <a:lstStyle/>
          <a:p>
            <a:r>
              <a:rPr lang="en-US" sz="2800" dirty="0" smtClean="0">
                <a:solidFill>
                  <a:schemeClr val="accent2"/>
                </a:solidFill>
              </a:rPr>
              <a:t>2600 Hz</a:t>
            </a:r>
            <a:endParaRPr lang="en-US" sz="2800" dirty="0">
              <a:solidFill>
                <a:schemeClr val="accent2"/>
              </a:solidFill>
            </a:endParaRPr>
          </a:p>
        </p:txBody>
      </p:sp>
      <p:sp>
        <p:nvSpPr>
          <p:cNvPr id="11" name="TextBox 10"/>
          <p:cNvSpPr txBox="1"/>
          <p:nvPr/>
        </p:nvSpPr>
        <p:spPr>
          <a:xfrm>
            <a:off x="893569" y="4549900"/>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4549900"/>
            <a:ext cx="1585715" cy="523220"/>
          </a:xfrm>
          <a:prstGeom prst="rect">
            <a:avLst/>
          </a:prstGeom>
          <a:noFill/>
        </p:spPr>
        <p:txBody>
          <a:bodyPr wrap="none" rtlCol="0">
            <a:spAutoFit/>
          </a:bodyPr>
          <a:lstStyle/>
          <a:p>
            <a:r>
              <a:rPr lang="en-US" sz="2800" dirty="0" smtClean="0"/>
              <a:t>New York</a:t>
            </a:r>
            <a:endParaRPr lang="en-US" sz="2800" dirty="0"/>
          </a:p>
        </p:txBody>
      </p:sp>
      <p:sp>
        <p:nvSpPr>
          <p:cNvPr id="15" name="TextBox 14"/>
          <p:cNvSpPr txBox="1"/>
          <p:nvPr/>
        </p:nvSpPr>
        <p:spPr>
          <a:xfrm>
            <a:off x="2785205" y="5863011"/>
            <a:ext cx="3573590" cy="523220"/>
          </a:xfrm>
          <a:prstGeom prst="rect">
            <a:avLst/>
          </a:prstGeom>
          <a:noFill/>
        </p:spPr>
        <p:txBody>
          <a:bodyPr wrap="none" rtlCol="0">
            <a:spAutoFit/>
          </a:bodyPr>
          <a:lstStyle/>
          <a:p>
            <a:r>
              <a:rPr lang="en-US" sz="2800" dirty="0" smtClean="0">
                <a:solidFill>
                  <a:srgbClr val="558ED5"/>
                </a:solidFill>
              </a:rPr>
              <a:t>“I want to place a call!”</a:t>
            </a:r>
            <a:endParaRPr lang="en-US" sz="2800" dirty="0">
              <a:solidFill>
                <a:srgbClr val="558ED5"/>
              </a:solidFill>
            </a:endParaRPr>
          </a:p>
        </p:txBody>
      </p:sp>
      <p:pic>
        <p:nvPicPr>
          <p:cNvPr id="16" name="Picture 15"/>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658076" y="352429"/>
            <a:ext cx="1424616" cy="1084688"/>
          </a:xfrm>
          <a:prstGeom prst="rect">
            <a:avLst/>
          </a:prstGeom>
        </p:spPr>
      </p:pic>
      <p:pic>
        <p:nvPicPr>
          <p:cNvPr id="18" name="Picture 17"/>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794331" y="352429"/>
            <a:ext cx="1424616" cy="1084688"/>
          </a:xfrm>
          <a:prstGeom prst="rect">
            <a:avLst/>
          </a:prstGeom>
        </p:spPr>
      </p:pic>
      <p:cxnSp>
        <p:nvCxnSpPr>
          <p:cNvPr id="23" name="Straight Arrow Connector 22"/>
          <p:cNvCxnSpPr/>
          <p:nvPr/>
        </p:nvCxnSpPr>
        <p:spPr>
          <a:xfrm>
            <a:off x="1370384" y="1437117"/>
            <a:ext cx="0" cy="1415926"/>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2288617" y="3474120"/>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2288617" y="3699842"/>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797922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Oval 31"/>
          <p:cNvSpPr/>
          <p:nvPr/>
        </p:nvSpPr>
        <p:spPr>
          <a:xfrm>
            <a:off x="6348411" y="2112212"/>
            <a:ext cx="2525851" cy="3489189"/>
          </a:xfrm>
          <a:prstGeom prst="ellipse">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237235" y="2112212"/>
            <a:ext cx="2525851" cy="3489189"/>
          </a:xfrm>
          <a:prstGeom prst="ellipse">
            <a:avLst/>
          </a:prstGeom>
          <a:solidFill>
            <a:schemeClr val="tx2">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The Bell System</a:t>
            </a:r>
            <a:endParaRPr lang="en-US" dirty="0"/>
          </a:p>
        </p:txBody>
      </p:sp>
      <p:sp>
        <p:nvSpPr>
          <p:cNvPr id="8" name="Oval 7"/>
          <p:cNvSpPr/>
          <p:nvPr/>
        </p:nvSpPr>
        <p:spPr>
          <a:xfrm>
            <a:off x="6918377"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14" name="Oval 13"/>
          <p:cNvSpPr/>
          <p:nvPr/>
        </p:nvSpPr>
        <p:spPr>
          <a:xfrm>
            <a:off x="783774" y="2908871"/>
            <a:ext cx="1382648" cy="1130497"/>
          </a:xfrm>
          <a:prstGeom prst="ellipse">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#4A crossbar switch</a:t>
            </a:r>
          </a:p>
        </p:txBody>
      </p:sp>
      <p:sp>
        <p:nvSpPr>
          <p:cNvPr id="26" name="TextBox 25"/>
          <p:cNvSpPr txBox="1"/>
          <p:nvPr/>
        </p:nvSpPr>
        <p:spPr>
          <a:xfrm>
            <a:off x="3418238" y="3777758"/>
            <a:ext cx="2425714" cy="523220"/>
          </a:xfrm>
          <a:prstGeom prst="rect">
            <a:avLst/>
          </a:prstGeom>
          <a:noFill/>
        </p:spPr>
        <p:txBody>
          <a:bodyPr wrap="none" rtlCol="0">
            <a:spAutoFit/>
          </a:bodyPr>
          <a:lstStyle/>
          <a:p>
            <a:r>
              <a:rPr lang="en-US" sz="2800" dirty="0" smtClean="0">
                <a:solidFill>
                  <a:schemeClr val="accent2"/>
                </a:solidFill>
              </a:rPr>
              <a:t>2600 Hz “wink”</a:t>
            </a:r>
            <a:endParaRPr lang="en-US" sz="2800" dirty="0">
              <a:solidFill>
                <a:schemeClr val="accent2"/>
              </a:solidFill>
            </a:endParaRPr>
          </a:p>
        </p:txBody>
      </p:sp>
      <p:sp>
        <p:nvSpPr>
          <p:cNvPr id="11" name="TextBox 10"/>
          <p:cNvSpPr txBox="1"/>
          <p:nvPr/>
        </p:nvSpPr>
        <p:spPr>
          <a:xfrm>
            <a:off x="893569" y="4549900"/>
            <a:ext cx="1189123" cy="523220"/>
          </a:xfrm>
          <a:prstGeom prst="rect">
            <a:avLst/>
          </a:prstGeom>
          <a:noFill/>
        </p:spPr>
        <p:txBody>
          <a:bodyPr wrap="none" rtlCol="0">
            <a:spAutoFit/>
          </a:bodyPr>
          <a:lstStyle/>
          <a:p>
            <a:r>
              <a:rPr lang="en-US" sz="2800" dirty="0" smtClean="0"/>
              <a:t>Seattle</a:t>
            </a:r>
            <a:endParaRPr lang="en-US" sz="2800" dirty="0"/>
          </a:p>
        </p:txBody>
      </p:sp>
      <p:sp>
        <p:nvSpPr>
          <p:cNvPr id="13" name="TextBox 12"/>
          <p:cNvSpPr txBox="1"/>
          <p:nvPr/>
        </p:nvSpPr>
        <p:spPr>
          <a:xfrm>
            <a:off x="6834647" y="4549900"/>
            <a:ext cx="1585715" cy="523220"/>
          </a:xfrm>
          <a:prstGeom prst="rect">
            <a:avLst/>
          </a:prstGeom>
          <a:noFill/>
        </p:spPr>
        <p:txBody>
          <a:bodyPr wrap="none" rtlCol="0">
            <a:spAutoFit/>
          </a:bodyPr>
          <a:lstStyle/>
          <a:p>
            <a:r>
              <a:rPr lang="en-US" sz="2800" dirty="0" smtClean="0"/>
              <a:t>New York</a:t>
            </a:r>
            <a:endParaRPr lang="en-US" sz="2800" dirty="0"/>
          </a:p>
        </p:txBody>
      </p:sp>
      <p:sp>
        <p:nvSpPr>
          <p:cNvPr id="16" name="TextBox 15"/>
          <p:cNvSpPr txBox="1"/>
          <p:nvPr/>
        </p:nvSpPr>
        <p:spPr>
          <a:xfrm>
            <a:off x="3634058" y="5863011"/>
            <a:ext cx="1875884" cy="523220"/>
          </a:xfrm>
          <a:prstGeom prst="rect">
            <a:avLst/>
          </a:prstGeom>
          <a:noFill/>
        </p:spPr>
        <p:txBody>
          <a:bodyPr wrap="none" rtlCol="0">
            <a:spAutoFit/>
          </a:bodyPr>
          <a:lstStyle/>
          <a:p>
            <a:r>
              <a:rPr lang="en-US" sz="2800" dirty="0" smtClean="0">
                <a:solidFill>
                  <a:schemeClr val="accent2"/>
                </a:solidFill>
              </a:rPr>
              <a:t>“Go ahead”</a:t>
            </a:r>
            <a:endParaRPr lang="en-US" sz="2800" dirty="0">
              <a:solidFill>
                <a:schemeClr val="accent2"/>
              </a:solidFill>
            </a:endParaRPr>
          </a:p>
        </p:txBody>
      </p:sp>
      <p:cxnSp>
        <p:nvCxnSpPr>
          <p:cNvPr id="18" name="Straight Arrow Connector 17"/>
          <p:cNvCxnSpPr/>
          <p:nvPr/>
        </p:nvCxnSpPr>
        <p:spPr>
          <a:xfrm>
            <a:off x="3418238" y="4508208"/>
            <a:ext cx="1409455" cy="0"/>
          </a:xfrm>
          <a:prstGeom prst="straightConnector1">
            <a:avLst/>
          </a:prstGeom>
          <a:ln>
            <a:solidFill>
              <a:schemeClr val="accent2">
                <a:lumMod val="60000"/>
                <a:lumOff val="40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4827693" y="4508208"/>
            <a:ext cx="0" cy="362699"/>
          </a:xfrm>
          <a:prstGeom prst="straightConnector1">
            <a:avLst/>
          </a:prstGeom>
          <a:ln>
            <a:solidFill>
              <a:schemeClr val="accent2">
                <a:lumMod val="60000"/>
                <a:lumOff val="40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1" name="Straight Arrow Connector 20"/>
          <p:cNvCxnSpPr/>
          <p:nvPr/>
        </p:nvCxnSpPr>
        <p:spPr>
          <a:xfrm>
            <a:off x="5105688" y="4508208"/>
            <a:ext cx="0" cy="362699"/>
          </a:xfrm>
          <a:prstGeom prst="straightConnector1">
            <a:avLst/>
          </a:prstGeom>
          <a:ln>
            <a:solidFill>
              <a:schemeClr val="accent2">
                <a:lumMod val="60000"/>
                <a:lumOff val="40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a:off x="5105688" y="4508208"/>
            <a:ext cx="713540" cy="0"/>
          </a:xfrm>
          <a:prstGeom prst="straightConnector1">
            <a:avLst/>
          </a:prstGeom>
          <a:ln>
            <a:solidFill>
              <a:schemeClr val="accent2">
                <a:lumMod val="60000"/>
                <a:lumOff val="40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a:off x="4808588" y="4870907"/>
            <a:ext cx="297100" cy="0"/>
          </a:xfrm>
          <a:prstGeom prst="straightConnector1">
            <a:avLst/>
          </a:prstGeom>
          <a:ln>
            <a:solidFill>
              <a:schemeClr val="accent2">
                <a:lumMod val="60000"/>
                <a:lumOff val="40000"/>
              </a:schemeClr>
            </a:solidFill>
            <a:prstDash val="sysDot"/>
            <a:headEnd type="none"/>
            <a:tailEnd type="none"/>
          </a:ln>
          <a:effectLst/>
        </p:spPr>
        <p:style>
          <a:lnRef idx="2">
            <a:schemeClr val="accent1"/>
          </a:lnRef>
          <a:fillRef idx="0">
            <a:schemeClr val="accent1"/>
          </a:fillRef>
          <a:effectRef idx="1">
            <a:schemeClr val="accent1"/>
          </a:effectRef>
          <a:fontRef idx="minor">
            <a:schemeClr val="tx1"/>
          </a:fontRef>
        </p:style>
      </p:cxnSp>
      <p:pic>
        <p:nvPicPr>
          <p:cNvPr id="30" name="Picture 29"/>
          <p:cNvPicPr>
            <a:picLocks noChangeAspect="1"/>
          </p:cNvPicPr>
          <p:nvPr/>
        </p:nvPicPr>
        <p:blipFill rotWithShape="1">
          <a:blip r:embed="rId3">
            <a:extLst>
              <a:ext uri="{BEBA8EAE-BF5A-486C-A8C5-ECC9F3942E4B}">
                <a14:imgProps xmlns:a14="http://schemas.microsoft.com/office/drawing/2010/main">
                  <a14:imgLayer r:embed="rId4">
                    <a14:imgEffect>
                      <a14:backgroundRemoval t="3448" b="94228" l="3850" r="86000"/>
                    </a14:imgEffect>
                  </a14:imgLayer>
                </a14:imgProps>
              </a:ext>
            </a:extLst>
          </a:blip>
          <a:srcRect r="12397"/>
          <a:stretch/>
        </p:blipFill>
        <p:spPr>
          <a:xfrm>
            <a:off x="658076" y="352429"/>
            <a:ext cx="1424616" cy="1084688"/>
          </a:xfrm>
          <a:prstGeom prst="rect">
            <a:avLst/>
          </a:prstGeom>
        </p:spPr>
      </p:pic>
      <p:pic>
        <p:nvPicPr>
          <p:cNvPr id="31" name="Picture 30"/>
          <p:cNvPicPr>
            <a:picLocks noChangeAspect="1"/>
          </p:cNvPicPr>
          <p:nvPr/>
        </p:nvPicPr>
        <p:blipFill rotWithShape="1">
          <a:blip r:embed="rId3">
            <a:extLst>
              <a:ext uri="{BEBA8EAE-BF5A-486C-A8C5-ECC9F3942E4B}">
                <a14:imgProps xmlns:a14="http://schemas.microsoft.com/office/drawing/2010/main">
                  <a14:imgLayer r:embed="rId5">
                    <a14:imgEffect>
                      <a14:backgroundRemoval t="3448" b="94228" l="3850" r="86000"/>
                    </a14:imgEffect>
                  </a14:imgLayer>
                </a14:imgProps>
              </a:ext>
            </a:extLst>
          </a:blip>
          <a:srcRect r="12397"/>
          <a:stretch/>
        </p:blipFill>
        <p:spPr>
          <a:xfrm>
            <a:off x="6794331" y="352429"/>
            <a:ext cx="1424616" cy="1084688"/>
          </a:xfrm>
          <a:prstGeom prst="rect">
            <a:avLst/>
          </a:prstGeom>
        </p:spPr>
      </p:pic>
      <p:cxnSp>
        <p:nvCxnSpPr>
          <p:cNvPr id="34" name="Straight Arrow Connector 33"/>
          <p:cNvCxnSpPr/>
          <p:nvPr/>
        </p:nvCxnSpPr>
        <p:spPr>
          <a:xfrm>
            <a:off x="1370384" y="1437117"/>
            <a:ext cx="0" cy="1415926"/>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a:off x="2288617" y="3474120"/>
            <a:ext cx="4423728" cy="0"/>
          </a:xfrm>
          <a:prstGeom prst="straightConnector1">
            <a:avLst/>
          </a:prstGeom>
          <a:ln w="38100">
            <a:solidFill>
              <a:schemeClr val="accent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a:off x="2288617" y="3699842"/>
            <a:ext cx="4423728" cy="0"/>
          </a:xfrm>
          <a:prstGeom prst="straightConnector1">
            <a:avLst/>
          </a:prstGeom>
          <a:ln w="38100">
            <a:solidFill>
              <a:schemeClr val="accent2">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41193264"/>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6327</TotalTime>
  <Words>3159</Words>
  <Application>Microsoft Macintosh PowerPoint</Application>
  <PresentationFormat>On-screen Show (4:3)</PresentationFormat>
  <Paragraphs>494</Paragraphs>
  <Slides>75</Slides>
  <Notes>63</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Culture Hour: A Brief History of Hacking</vt:lpstr>
      <vt:lpstr>The Phreaks</vt:lpstr>
      <vt:lpstr>PowerPoint Presentation</vt:lpstr>
      <vt:lpstr>PowerPoint Presentation</vt:lpstr>
      <vt:lpstr>PowerPoint Presentation</vt:lpstr>
      <vt:lpstr>The Bell System</vt:lpstr>
      <vt:lpstr>The Bell System</vt:lpstr>
      <vt:lpstr>The Bell System</vt:lpstr>
      <vt:lpstr>The Bell System</vt:lpstr>
      <vt:lpstr>The Bell System</vt:lpstr>
      <vt:lpstr>The Bell System</vt:lpstr>
      <vt:lpstr>The Bell System</vt:lpstr>
      <vt:lpstr>The Bell System</vt:lpstr>
      <vt:lpstr>The Bell System</vt:lpstr>
      <vt:lpstr>Ralph Barclay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Chris Pyne</vt:lpstr>
      <vt:lpstr>PowerPoint Presentation</vt:lpstr>
      <vt:lpstr>PowerPoint Presentation</vt:lpstr>
      <vt:lpstr>PowerPoint Presentation</vt:lpstr>
      <vt:lpstr>Things Get Real</vt:lpstr>
      <vt:lpstr>PowerPoint Presentation</vt:lpstr>
      <vt:lpstr>AT&amp;T’s Problem</vt:lpstr>
      <vt:lpstr>Project Greenstar</vt:lpstr>
      <vt:lpstr>PowerPoint Presentation</vt:lpstr>
      <vt:lpstr>1975: The Story Breaks</vt:lpstr>
      <vt:lpstr>PowerPoint Presentation</vt:lpstr>
      <vt:lpstr>An Emerging Community</vt:lpstr>
      <vt:lpstr>Joe Engressia “The Whistler”</vt:lpstr>
      <vt:lpstr>John Draper “Cap’n Crunch”</vt:lpstr>
      <vt:lpstr>The 2111 conference</vt:lpstr>
      <vt:lpstr>The Phone Phreaks of America</vt:lpstr>
      <vt:lpstr>“Secrets of the Little Blue Box”</vt:lpstr>
      <vt:lpstr>Steve Wozniak “Berkeley Blue”</vt:lpstr>
      <vt:lpstr>Steve Jobs “Oaf Tobar”</vt:lpstr>
      <vt:lpstr>Business Venture</vt:lpstr>
      <vt:lpstr>Business Venture</vt:lpstr>
      <vt:lpstr>Business Venture</vt:lpstr>
      <vt:lpstr>Pranks</vt:lpstr>
      <vt:lpstr>Pranks</vt:lpstr>
      <vt:lpstr>Pranks</vt:lpstr>
      <vt:lpstr>Draper’s Many Arrests</vt:lpstr>
      <vt:lpstr>Engressia and Acker</vt:lpstr>
      <vt:lpstr>AT&amp;T Split</vt:lpstr>
      <vt:lpstr>The Age of the Transistor</vt:lpstr>
      <vt:lpstr>Final Remarks</vt:lpstr>
      <vt:lpstr>Jeff Hammerbacher</vt:lpstr>
      <vt:lpstr>Jeff Hammerbacher</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Culture Hour: A Brief History of Hacking</dc:title>
  <dc:creator>Meghan</dc:creator>
  <cp:lastModifiedBy>Meghan</cp:lastModifiedBy>
  <cp:revision>94</cp:revision>
  <dcterms:created xsi:type="dcterms:W3CDTF">2014-11-20T20:56:38Z</dcterms:created>
  <dcterms:modified xsi:type="dcterms:W3CDTF">2014-11-25T06:24:27Z</dcterms:modified>
</cp:coreProperties>
</file>